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2" r:id="rId1"/>
    <p:sldMasterId id="2147483654" r:id="rId2"/>
  </p:sldMasterIdLst>
  <p:notesMasterIdLst>
    <p:notesMasterId r:id="rId22"/>
  </p:notesMasterIdLst>
  <p:handoutMasterIdLst>
    <p:handoutMasterId r:id="rId23"/>
  </p:handoutMasterIdLst>
  <p:sldIdLst>
    <p:sldId id="867" r:id="rId3"/>
    <p:sldId id="885" r:id="rId4"/>
    <p:sldId id="868" r:id="rId5"/>
    <p:sldId id="869" r:id="rId6"/>
    <p:sldId id="870" r:id="rId7"/>
    <p:sldId id="871" r:id="rId8"/>
    <p:sldId id="873" r:id="rId9"/>
    <p:sldId id="872" r:id="rId10"/>
    <p:sldId id="874" r:id="rId11"/>
    <p:sldId id="875" r:id="rId12"/>
    <p:sldId id="865" r:id="rId13"/>
    <p:sldId id="862" r:id="rId14"/>
    <p:sldId id="863" r:id="rId15"/>
    <p:sldId id="864" r:id="rId16"/>
    <p:sldId id="886" r:id="rId17"/>
    <p:sldId id="882" r:id="rId18"/>
    <p:sldId id="878" r:id="rId19"/>
    <p:sldId id="881" r:id="rId20"/>
    <p:sldId id="884" r:id="rId21"/>
  </p:sldIdLst>
  <p:sldSz cx="9144000" cy="6858000" type="screen4x3"/>
  <p:notesSz cx="6669088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2060"/>
    <a:srgbClr val="66FF99"/>
    <a:srgbClr val="33CC33"/>
    <a:srgbClr val="009900"/>
    <a:srgbClr val="FEFEFE"/>
    <a:srgbClr val="000099"/>
    <a:srgbClr val="9B55EF"/>
    <a:srgbClr val="F8F8F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22" autoAdjust="0"/>
    <p:restoredTop sz="97491" autoAdjust="0"/>
  </p:normalViewPr>
  <p:slideViewPr>
    <p:cSldViewPr>
      <p:cViewPr>
        <p:scale>
          <a:sx n="75" d="100"/>
          <a:sy n="75" d="100"/>
        </p:scale>
        <p:origin x="-1368" y="-8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598" y="-96"/>
      </p:cViewPr>
      <p:guideLst>
        <p:guide orient="horz" pos="3127"/>
        <p:guide pos="210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7FF674E9-DC6E-4CC4-AD5B-A86A9B1653AE}" type="datetimeFigureOut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A37FC830-6CA9-4B1A-8BF2-6FDE1E7E01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8338" y="4716463"/>
            <a:ext cx="533400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E9095A9-F66E-4041-89E6-67CD084859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2A63C4-954C-4B32-8FC9-40B0F383364D}" type="slidenum">
              <a:rPr lang="ru-RU" smtClean="0">
                <a:latin typeface="Arial" charset="0"/>
                <a:ea typeface="MS PGothic" pitchFamily="34" charset="-128"/>
              </a:rPr>
              <a:pPr/>
              <a:t>2</a:t>
            </a:fld>
            <a:endParaRPr lang="ru-RU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072630-1D46-474B-B104-B602D0B33F9A}" type="slidenum">
              <a:rPr lang="ru-RU" smtClean="0">
                <a:latin typeface="Arial" charset="0"/>
                <a:ea typeface="MS PGothic" pitchFamily="34" charset="-128"/>
              </a:rPr>
              <a:pPr/>
              <a:t>4</a:t>
            </a:fld>
            <a:endParaRPr lang="ru-RU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FDDDE8-149B-4EAD-80CC-B5A8DFD234CA}" type="slidenum">
              <a:rPr lang="ru-RU" smtClean="0">
                <a:latin typeface="Arial" charset="0"/>
                <a:ea typeface="MS PGothic" pitchFamily="34" charset="-128"/>
              </a:rPr>
              <a:pPr/>
              <a:t>7</a:t>
            </a:fld>
            <a:endParaRPr lang="ru-RU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1A2BC2-FE38-412B-B93D-C9892932E68C}" type="slidenum">
              <a:rPr lang="ru-RU" smtClean="0">
                <a:latin typeface="Arial" charset="0"/>
                <a:ea typeface="MS PGothic" pitchFamily="34" charset="-128"/>
              </a:rPr>
              <a:pPr/>
              <a:t>8</a:t>
            </a:fld>
            <a:endParaRPr lang="ru-RU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7BF304-CD59-48E7-8FF5-6DEFE6560DBD}" type="slidenum">
              <a:rPr lang="ru-RU" smtClean="0">
                <a:latin typeface="Arial" charset="0"/>
                <a:ea typeface="MS PGothic" pitchFamily="34" charset="-128"/>
              </a:rPr>
              <a:pPr/>
              <a:t>9</a:t>
            </a:fld>
            <a:endParaRPr lang="ru-RU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403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BDA041-7B6E-4302-B449-482D93E6C9F0}" type="slidenum">
              <a:rPr lang="ru-RU" smtClean="0">
                <a:latin typeface="Arial" charset="0"/>
                <a:ea typeface="MS PGothic" pitchFamily="34" charset="-128"/>
              </a:rPr>
              <a:pPr/>
              <a:t>10</a:t>
            </a:fld>
            <a:endParaRPr lang="ru-RU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08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46083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259FB8-B327-492B-8B5D-0AFA090DA432}" type="slidenum">
              <a:rPr lang="ru-RU" smtClean="0">
                <a:latin typeface="Arial" charset="0"/>
                <a:ea typeface="MS PGothic" pitchFamily="34" charset="-128"/>
              </a:rPr>
              <a:pPr/>
              <a:t>11</a:t>
            </a:fld>
            <a:endParaRPr lang="ru-RU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1972F1-F73A-4E11-8110-40604A296A4F}" type="slidenum">
              <a:rPr lang="ru-RU" smtClean="0">
                <a:latin typeface="Arial" charset="0"/>
                <a:ea typeface="MS PGothic" pitchFamily="34" charset="-128"/>
              </a:rPr>
              <a:pPr/>
              <a:t>17</a:t>
            </a:fld>
            <a:endParaRPr lang="ru-RU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529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55299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40D43-9DF0-49B6-9622-940092801DBF}" type="slidenum">
              <a:rPr lang="ru-RU" smtClean="0">
                <a:latin typeface="Arial" charset="0"/>
                <a:ea typeface="MS PGothic" pitchFamily="34" charset="-128"/>
              </a:rPr>
              <a:pPr/>
              <a:t>18</a:t>
            </a:fld>
            <a:endParaRPr lang="ru-RU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734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57347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530901-E788-4551-8E0D-68C644B5DC9D}" type="slidenum">
              <a:rPr lang="ru-RU" smtClean="0">
                <a:latin typeface="Arial" charset="0"/>
                <a:ea typeface="MS PGothic" pitchFamily="34" charset="-128"/>
              </a:rPr>
              <a:pPr/>
              <a:t>19</a:t>
            </a:fld>
            <a:endParaRPr lang="ru-RU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kazna_t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>
                <a:latin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7489E-A5DE-407B-A297-65831E2BD50D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BD5C6-20A0-4B43-BECE-010082B8A0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DFC33-54EB-482A-8F45-9CA1A9496093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426D8-9F8E-4902-A091-FAB637BDB1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0CBA2-0043-41B5-8C24-3E26924306B9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18904-2BE3-43FA-A167-C2626BA4F66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CA207-F455-4F8B-A0CC-335A7E3B29C8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06251-2BAF-4B8F-ABA4-04FB7CE1CD6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DFCA2-F280-4F04-B397-C2AF41B9E1DC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66447-682E-47CC-A1FF-3CE8DDD97B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A40C6-3756-4BEE-9636-98463C00FDE4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5867A-BFDF-42BA-B463-BFD2C8D4FC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088D3-326E-429B-9007-FDFE7F8F0AE9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668F8-7793-4C6D-B54A-6ABC735019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6788A-B797-4D28-9ED1-BB4B0BF68BE5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0DC5C-EFE3-4875-89B1-08FB8208DFF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D97B2-0A87-47CA-A307-00405FE5474E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22202-A986-4EC0-9248-21C06EF886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E674F-5A34-4B94-BC25-DF145D74FC44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11409-2398-432C-9941-F822D49D01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17550"/>
            <a:ext cx="2057400" cy="54086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17550"/>
            <a:ext cx="6019800" cy="54086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FE137-17FF-4CBA-8BAC-3986474C3310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8F075-28B7-434E-A0A6-8852311B35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17550"/>
            <a:ext cx="8208963" cy="7191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786D0-8896-4132-93D3-C09C7D14F3E5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60DEB-242E-412A-9852-CDE66A5E57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C84B3-A80D-4634-81F0-5C703902E660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86582-CDB1-46A7-9CBE-5D59A04245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DFDFF-890F-49FB-B6E5-E9C1BC0254E0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4134C-75B1-4CC8-BEF7-7043C7AE49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650EB-E401-46FB-90E0-870D5D07E2C2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1DFF2-1F42-41B7-BA18-5D23FCE8F9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297AE-5F6E-456E-9530-9AD848111876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C744A-9725-4F6F-84E2-2623B34F7F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012E7-52CE-4B64-8694-9D35E35EB401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EAE0A-06D3-4C63-92A9-EB00FDF2AA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0D825-5ACF-4633-B1B9-B2BF1A671D47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A5E80-4E69-4AD0-9D1E-0EBA6990B0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5892D-7184-4CF5-A5A1-C25930D7B65A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092E5-4306-42DD-8D93-334FBC9ED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B954A-F3B4-4266-A2F8-FB0F878654C4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737F4-2845-499F-942C-758861E5B2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95717-B8CE-4231-A58F-29F4E8FAC955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4742B-E18E-4BE8-9824-F9D06DE50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9FA95-D2D7-4286-93A7-F0D1D8F1B907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1427F-8BA9-4F39-B30B-05923A182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8245E-64D2-45CF-8B9A-0AEC3BABF942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1010E-650F-4F41-9EA0-090A8F2138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717550"/>
            <a:ext cx="820896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>
              <a:defRPr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0D36311F-E4BC-44F1-A99E-0DDF33AE9424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algn="ctr">
              <a:defRPr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0" y="6545263"/>
            <a:ext cx="468313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>
            <a:lvl1pPr algn="r">
              <a:defRPr sz="15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1F68ADC-58CB-43E7-8F3A-7F22F0EB13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1031" name="Picture 8" descr="kazna_top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6" r:id="rId2"/>
    <p:sldLayoutId id="2147483665" r:id="rId3"/>
    <p:sldLayoutId id="2147483664" r:id="rId4"/>
    <p:sldLayoutId id="2147483663" r:id="rId5"/>
    <p:sldLayoutId id="2147483662" r:id="rId6"/>
    <p:sldLayoutId id="2147483661" r:id="rId7"/>
    <p:sldLayoutId id="2147483660" r:id="rId8"/>
    <p:sldLayoutId id="2147483659" r:id="rId9"/>
    <p:sldLayoutId id="2147483658" r:id="rId10"/>
    <p:sldLayoutId id="2147483657" r:id="rId11"/>
    <p:sldLayoutId id="2147483656" r:id="rId12"/>
  </p:sldLayoutIdLst>
  <p:transition/>
  <p:hf hdr="0" ft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MS PGothic" pitchFamily="34" charset="-128"/>
          <a:cs typeface="MS PGothic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2152650" indent="-236538" algn="l" defTabSz="95726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26098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30670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5242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9814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6" descr="Shablon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434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5D44F98-BC12-4BA9-A9DF-3DF0F145B27C}" type="datetime1">
              <a:rPr lang="ru-RU"/>
              <a:pPr>
                <a:defRPr/>
              </a:pPr>
              <a:t>21.08.2015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D870523-CAFE-4EBE-802E-49C71162FF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6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142875" y="1214438"/>
            <a:ext cx="8858250" cy="5214937"/>
          </a:xfrm>
          <a:prstGeom prst="roundRect">
            <a:avLst>
              <a:gd name="adj" fmla="val 3959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674" name="Прямоугольник 11"/>
          <p:cNvSpPr>
            <a:spLocks noChangeArrowheads="1"/>
          </p:cNvSpPr>
          <p:nvPr/>
        </p:nvSpPr>
        <p:spPr bwMode="auto">
          <a:xfrm>
            <a:off x="142875" y="1214438"/>
            <a:ext cx="88582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§"/>
            </a:pPr>
            <a:endParaRPr lang="ru-RU" sz="2000">
              <a:solidFill>
                <a:srgbClr val="002060"/>
              </a:solidFill>
            </a:endParaRPr>
          </a:p>
          <a:p>
            <a:pPr algn="ctr"/>
            <a:endParaRPr lang="ru-RU" sz="2000">
              <a:solidFill>
                <a:srgbClr val="002060"/>
              </a:solidFill>
            </a:endParaRPr>
          </a:p>
          <a:p>
            <a:pPr algn="ctr"/>
            <a:endParaRPr lang="ru-RU" sz="2000">
              <a:solidFill>
                <a:srgbClr val="002060"/>
              </a:solidFill>
            </a:endParaRPr>
          </a:p>
          <a:p>
            <a:pPr algn="ctr"/>
            <a:r>
              <a:rPr lang="ru-RU" sz="2000">
                <a:solidFill>
                  <a:srgbClr val="002060"/>
                </a:solidFill>
              </a:rPr>
              <a:t> </a:t>
            </a:r>
            <a:endParaRPr lang="ru-RU" sz="2000"/>
          </a:p>
        </p:txBody>
      </p:sp>
      <p:sp>
        <p:nvSpPr>
          <p:cNvPr id="15" name="Прямоугольник 14"/>
          <p:cNvSpPr/>
          <p:nvPr/>
        </p:nvSpPr>
        <p:spPr>
          <a:xfrm>
            <a:off x="285750" y="1285875"/>
            <a:ext cx="8643938" cy="4986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0"/>
              </a:spcBef>
              <a:defRPr/>
            </a:pPr>
            <a:endParaRPr lang="ru-RU" sz="1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endParaRPr lang="ru-RU" sz="1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endParaRPr lang="ru-RU" sz="1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Казначейство России</a:t>
            </a:r>
          </a:p>
          <a:p>
            <a:pPr algn="ctr">
              <a:spcBef>
                <a:spcPts val="0"/>
              </a:spcBef>
              <a:defRPr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Методологические подходы к созданию, ведению, изменению 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применению классификаторов, реестров и иных информационных ресурсов и созданию единой информационной среды в сфере систематизации и кодирования информации</a:t>
            </a:r>
          </a:p>
          <a:p>
            <a:pPr algn="r">
              <a:spcBef>
                <a:spcPts val="0"/>
              </a:spcBef>
              <a:defRPr/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>
              <a:spcBef>
                <a:spcPts val="0"/>
              </a:spcBef>
              <a:defRPr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>
              <a:spcBef>
                <a:spcPts val="0"/>
              </a:spcBef>
              <a:defRPr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>
              <a:spcBef>
                <a:spcPts val="0"/>
              </a:spcBef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Заместитель руководителя </a:t>
            </a:r>
          </a:p>
          <a:p>
            <a:pPr algn="r">
              <a:spcBef>
                <a:spcPts val="0"/>
              </a:spcBef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А.Т. Катамадзе</a:t>
            </a:r>
          </a:p>
          <a:p>
            <a:pPr algn="r">
              <a:spcBef>
                <a:spcPts val="0"/>
              </a:spcBef>
              <a:defRPr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endParaRPr lang="ru-RU" sz="1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г. Москва </a:t>
            </a:r>
          </a:p>
          <a:p>
            <a:pPr algn="ctr">
              <a:spcBef>
                <a:spcPts val="0"/>
              </a:spcBef>
              <a:defRPr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06.02.2015 г.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1000125"/>
            <a:ext cx="9144000" cy="550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51" name="Picture 3" descr="C:\Documents and Settings\2875\Рабочий стол\LOD-Cloud-Growth1.PNG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468313" y="1412875"/>
            <a:ext cx="8207375" cy="438943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</p:pic>
      <p:sp>
        <p:nvSpPr>
          <p:cNvPr id="29699" name="Прямоугольник 202"/>
          <p:cNvSpPr>
            <a:spLocks noChangeArrowheads="1"/>
          </p:cNvSpPr>
          <p:nvPr/>
        </p:nvSpPr>
        <p:spPr bwMode="auto">
          <a:xfrm>
            <a:off x="0" y="357188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>
                <a:solidFill>
                  <a:srgbClr val="C00000"/>
                </a:solidFill>
                <a:cs typeface="Times New Roman" pitchFamily="18" charset="0"/>
              </a:rPr>
              <a:t>Информационная среда</a:t>
            </a:r>
          </a:p>
        </p:txBody>
      </p:sp>
      <p:sp>
        <p:nvSpPr>
          <p:cNvPr id="29700" name="Прямоугольник 989"/>
          <p:cNvSpPr>
            <a:spLocks noChangeArrowheads="1"/>
          </p:cNvSpPr>
          <p:nvPr/>
        </p:nvSpPr>
        <p:spPr bwMode="auto">
          <a:xfrm>
            <a:off x="571500" y="1000125"/>
            <a:ext cx="16049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>
                <a:solidFill>
                  <a:srgbClr val="002060"/>
                </a:solidFill>
              </a:rPr>
              <a:t>До электронного </a:t>
            </a:r>
          </a:p>
          <a:p>
            <a:r>
              <a:rPr lang="ru-RU" sz="1200" b="1">
                <a:solidFill>
                  <a:srgbClr val="002060"/>
                </a:solidFill>
              </a:rPr>
              <a:t>правительства</a:t>
            </a:r>
            <a:endParaRPr lang="ru-RU" sz="1200" b="1"/>
          </a:p>
        </p:txBody>
      </p:sp>
      <p:sp>
        <p:nvSpPr>
          <p:cNvPr id="29701" name="Прямоугольник 990"/>
          <p:cNvSpPr>
            <a:spLocks noChangeArrowheads="1"/>
          </p:cNvSpPr>
          <p:nvPr/>
        </p:nvSpPr>
        <p:spPr bwMode="auto">
          <a:xfrm>
            <a:off x="2857500" y="1071563"/>
            <a:ext cx="2011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>
                <a:solidFill>
                  <a:srgbClr val="002060"/>
                </a:solidFill>
              </a:rPr>
              <a:t>Текущая ситуация</a:t>
            </a:r>
            <a:endParaRPr lang="ru-RU" sz="1200" b="1"/>
          </a:p>
        </p:txBody>
      </p:sp>
      <p:sp>
        <p:nvSpPr>
          <p:cNvPr id="29702" name="Прямоугольник 991"/>
          <p:cNvSpPr>
            <a:spLocks noChangeArrowheads="1"/>
          </p:cNvSpPr>
          <p:nvPr/>
        </p:nvSpPr>
        <p:spPr bwMode="auto">
          <a:xfrm>
            <a:off x="6156325" y="1052513"/>
            <a:ext cx="8588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>
                <a:solidFill>
                  <a:srgbClr val="002060"/>
                </a:solidFill>
              </a:rPr>
              <a:t>Будущее</a:t>
            </a:r>
            <a:endParaRPr lang="ru-RU" sz="1200" b="1"/>
          </a:p>
        </p:txBody>
      </p:sp>
      <p:sp>
        <p:nvSpPr>
          <p:cNvPr id="29703" name="Прямоугольник 279"/>
          <p:cNvSpPr>
            <a:spLocks noChangeArrowheads="1"/>
          </p:cNvSpPr>
          <p:nvPr/>
        </p:nvSpPr>
        <p:spPr bwMode="auto">
          <a:xfrm>
            <a:off x="538163" y="3214688"/>
            <a:ext cx="14620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>
                <a:solidFill>
                  <a:srgbClr val="002060"/>
                </a:solidFill>
              </a:rPr>
              <a:t>Потребность </a:t>
            </a:r>
            <a:br>
              <a:rPr lang="ru-RU" sz="1200" b="1">
                <a:solidFill>
                  <a:srgbClr val="002060"/>
                </a:solidFill>
              </a:rPr>
            </a:br>
            <a:r>
              <a:rPr lang="ru-RU" sz="1200" b="1">
                <a:solidFill>
                  <a:srgbClr val="002060"/>
                </a:solidFill>
              </a:rPr>
              <a:t>в локальном взаимодействии</a:t>
            </a:r>
          </a:p>
        </p:txBody>
      </p:sp>
      <p:sp>
        <p:nvSpPr>
          <p:cNvPr id="29704" name="Прямоугольник 280"/>
          <p:cNvSpPr>
            <a:spLocks noChangeArrowheads="1"/>
          </p:cNvSpPr>
          <p:nvPr/>
        </p:nvSpPr>
        <p:spPr bwMode="auto">
          <a:xfrm>
            <a:off x="2135188" y="4371975"/>
            <a:ext cx="26511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>
                <a:solidFill>
                  <a:srgbClr val="002060"/>
                </a:solidFill>
              </a:rPr>
              <a:t>Потребность в обмене данными </a:t>
            </a:r>
            <a:br>
              <a:rPr lang="ru-RU" sz="1200" b="1">
                <a:solidFill>
                  <a:srgbClr val="002060"/>
                </a:solidFill>
              </a:rPr>
            </a:br>
            <a:r>
              <a:rPr lang="ru-RU" sz="1200" b="1">
                <a:solidFill>
                  <a:srgbClr val="002060"/>
                </a:solidFill>
              </a:rPr>
              <a:t>каждого со многими:</a:t>
            </a:r>
          </a:p>
          <a:p>
            <a:endParaRPr lang="ru-RU" sz="1200" b="1">
              <a:solidFill>
                <a:srgbClr val="002060"/>
              </a:solidFill>
            </a:endParaRPr>
          </a:p>
          <a:p>
            <a:r>
              <a:rPr lang="en-US" sz="1200">
                <a:solidFill>
                  <a:srgbClr val="002060"/>
                </a:solidFill>
              </a:rPr>
              <a:t>&gt; </a:t>
            </a:r>
            <a:r>
              <a:rPr lang="ru-RU" sz="1200">
                <a:solidFill>
                  <a:srgbClr val="002060"/>
                </a:solidFill>
              </a:rPr>
              <a:t>300</a:t>
            </a:r>
            <a:r>
              <a:rPr lang="en-US" sz="1200">
                <a:solidFill>
                  <a:srgbClr val="002060"/>
                </a:solidFill>
              </a:rPr>
              <a:t> </a:t>
            </a:r>
            <a:r>
              <a:rPr lang="ru-RU" sz="1200">
                <a:solidFill>
                  <a:srgbClr val="002060"/>
                </a:solidFill>
              </a:rPr>
              <a:t>ИР федерального уровня</a:t>
            </a:r>
          </a:p>
          <a:p>
            <a:r>
              <a:rPr lang="en-US" sz="1200">
                <a:solidFill>
                  <a:srgbClr val="002060"/>
                </a:solidFill>
              </a:rPr>
              <a:t>&gt; 17</a:t>
            </a:r>
            <a:r>
              <a:rPr lang="ru-RU" sz="1200">
                <a:solidFill>
                  <a:srgbClr val="002060"/>
                </a:solidFill>
              </a:rPr>
              <a:t> 0</a:t>
            </a:r>
            <a:r>
              <a:rPr lang="en-US" sz="1200">
                <a:solidFill>
                  <a:srgbClr val="002060"/>
                </a:solidFill>
              </a:rPr>
              <a:t>00 </a:t>
            </a:r>
            <a:r>
              <a:rPr lang="ru-RU" sz="1200">
                <a:solidFill>
                  <a:srgbClr val="002060"/>
                </a:solidFill>
              </a:rPr>
              <a:t>видов данных</a:t>
            </a:r>
          </a:p>
          <a:p>
            <a:r>
              <a:rPr lang="en-US" sz="1200">
                <a:solidFill>
                  <a:srgbClr val="002060"/>
                </a:solidFill>
              </a:rPr>
              <a:t>&gt; </a:t>
            </a:r>
            <a:r>
              <a:rPr lang="ru-RU" sz="1200">
                <a:solidFill>
                  <a:srgbClr val="002060"/>
                </a:solidFill>
              </a:rPr>
              <a:t> 2 млрд. реестровых записей</a:t>
            </a:r>
          </a:p>
        </p:txBody>
      </p:sp>
      <p:sp>
        <p:nvSpPr>
          <p:cNvPr id="29705" name="Прямоугольник 312"/>
          <p:cNvSpPr>
            <a:spLocks noChangeArrowheads="1"/>
          </p:cNvSpPr>
          <p:nvPr/>
        </p:nvSpPr>
        <p:spPr bwMode="auto">
          <a:xfrm>
            <a:off x="5143500" y="5786438"/>
            <a:ext cx="35004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>
                <a:solidFill>
                  <a:srgbClr val="002060"/>
                </a:solidFill>
              </a:rPr>
              <a:t>Нарастание потребности в обмене данными всех со всеми, в т.ч. с базами данных 85 субъектов РФ, </a:t>
            </a:r>
            <a:r>
              <a:rPr lang="en-US" sz="1200" b="1">
                <a:solidFill>
                  <a:srgbClr val="002060"/>
                </a:solidFill>
              </a:rPr>
              <a:t>&gt;</a:t>
            </a:r>
            <a:r>
              <a:rPr lang="ru-RU" sz="1200" b="1">
                <a:solidFill>
                  <a:srgbClr val="002060"/>
                </a:solidFill>
              </a:rPr>
              <a:t> 24 тыс. МО </a:t>
            </a:r>
          </a:p>
        </p:txBody>
      </p:sp>
      <p:sp>
        <p:nvSpPr>
          <p:cNvPr id="11" name="Номер слайда 16"/>
          <p:cNvSpPr txBox="1">
            <a:spLocks/>
          </p:cNvSpPr>
          <p:nvPr/>
        </p:nvSpPr>
        <p:spPr>
          <a:xfrm>
            <a:off x="7010400" y="6572250"/>
            <a:ext cx="2133600" cy="28575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9C14996-092B-4D8A-B9AE-4E759E7FD9A5}" type="slidenum">
              <a:rPr lang="ru-RU" sz="8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Прямоугольник 4"/>
          <p:cNvSpPr>
            <a:spLocks noChangeArrowheads="1"/>
          </p:cNvSpPr>
          <p:nvPr/>
        </p:nvSpPr>
        <p:spPr bwMode="auto">
          <a:xfrm>
            <a:off x="1785938" y="285750"/>
            <a:ext cx="5616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>
                <a:solidFill>
                  <a:srgbClr val="C00000"/>
                </a:solidFill>
              </a:rPr>
              <a:t>Существующая проблема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75" y="1285875"/>
            <a:ext cx="8929688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88900" algn="ctr" eaLnBrk="0" hangingPunct="0">
              <a:spcBef>
                <a:spcPts val="300"/>
              </a:spcBef>
              <a:tabLst>
                <a:tab pos="914400" algn="l"/>
              </a:tabLst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При выполнении гос. функций  формируется множество реестров, регистров, кадастров и пр. Это привело к образованию баз данных с разрозненными сведениями об одних и тех же объектах и субъектах правоотношений. </a:t>
            </a:r>
          </a:p>
          <a:p>
            <a:pPr marL="88900" eaLnBrk="0" hangingPunct="0">
              <a:spcBef>
                <a:spcPts val="300"/>
              </a:spcBef>
              <a:tabLst>
                <a:tab pos="914400" algn="l"/>
              </a:tabLst>
            </a:pPr>
            <a:endParaRPr lang="ru-RU" sz="1600">
              <a:solidFill>
                <a:srgbClr val="002060"/>
              </a:solidFill>
              <a:cs typeface="Times New Roman" pitchFamily="18" charset="0"/>
            </a:endParaRPr>
          </a:p>
          <a:p>
            <a:pPr marL="88900" eaLnBrk="0" hangingPunct="0">
              <a:spcBef>
                <a:spcPts val="300"/>
              </a:spcBef>
              <a:tabLst>
                <a:tab pos="914400" algn="l"/>
              </a:tabLst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В итоге: </a:t>
            </a:r>
          </a:p>
          <a:p>
            <a:pPr marL="88900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914400" algn="l"/>
              </a:tabLst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 Данные не достоверны - ошибки при многократном вводе</a:t>
            </a:r>
          </a:p>
          <a:p>
            <a:pPr marL="88900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914400" algn="l"/>
              </a:tabLst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 Данные не актуальны - где-то обновлены, где-то нет в зависимости </a:t>
            </a:r>
            <a:br>
              <a:rPr lang="ru-RU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от заявителя</a:t>
            </a:r>
          </a:p>
          <a:p>
            <a:pPr marL="88900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914400" algn="l"/>
              </a:tabLst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 Первичные документы проверяет каждый ФОИВ – избыточно, риски ошибок</a:t>
            </a:r>
          </a:p>
          <a:p>
            <a:pPr marL="88900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914400" algn="l"/>
              </a:tabLst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 Данные без идентификаторов - усложняет обмен</a:t>
            </a:r>
          </a:p>
          <a:p>
            <a:pPr marL="88900" eaLnBrk="0" hangingPunct="0">
              <a:spcBef>
                <a:spcPts val="300"/>
              </a:spcBef>
              <a:buFont typeface="Wingdings" pitchFamily="2" charset="2"/>
              <a:buChar char="§"/>
              <a:tabLst>
                <a:tab pos="914400" algn="l"/>
              </a:tabLst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 Интеграция друг с другом всех ресурсов  – дорого, не масштабируемо</a:t>
            </a:r>
          </a:p>
          <a:p>
            <a:pPr marL="88900" eaLnBrk="0" hangingPunct="0">
              <a:spcBef>
                <a:spcPts val="300"/>
              </a:spcBef>
              <a:tabLst>
                <a:tab pos="914400" algn="l"/>
              </a:tabLst>
            </a:pPr>
            <a:endParaRPr lang="en-US">
              <a:solidFill>
                <a:srgbClr val="002060"/>
              </a:solidFill>
              <a:cs typeface="Times New Roman" pitchFamily="18" charset="0"/>
            </a:endParaRPr>
          </a:p>
          <a:p>
            <a:pPr marL="88900" algn="ctr" eaLnBrk="0" hangingPunct="0">
              <a:spcBef>
                <a:spcPts val="300"/>
              </a:spcBef>
              <a:tabLst>
                <a:tab pos="914400" algn="l"/>
              </a:tabLst>
            </a:pPr>
            <a:r>
              <a:rPr lang="ru-RU" altLang="ru-RU">
                <a:solidFill>
                  <a:srgbClr val="C00000"/>
                </a:solidFill>
              </a:rPr>
              <a:t>Задача: обеспечить обмен актуальными </a:t>
            </a:r>
            <a:br>
              <a:rPr lang="ru-RU" altLang="ru-RU">
                <a:solidFill>
                  <a:srgbClr val="C00000"/>
                </a:solidFill>
              </a:rPr>
            </a:br>
            <a:r>
              <a:rPr lang="ru-RU" altLang="ru-RU">
                <a:solidFill>
                  <a:srgbClr val="C00000"/>
                </a:solidFill>
              </a:rPr>
              <a:t>данными между всеми инф. ресурсами на постоянной основе. 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750" y="1214438"/>
            <a:ext cx="8715375" cy="4786312"/>
          </a:xfrm>
          <a:prstGeom prst="roundRect">
            <a:avLst>
              <a:gd name="adj" fmla="val 3959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00">
              <a:latin typeface="Arial" pitchFamily="34" charset="0"/>
              <a:cs typeface="Arial" pitchFamily="34" charset="0"/>
            </a:endParaRPr>
          </a:p>
        </p:txBody>
      </p:sp>
      <p:sp>
        <p:nvSpPr>
          <p:cNvPr id="31748" name="Прямоугольник 26"/>
          <p:cNvSpPr>
            <a:spLocks noChangeArrowheads="1"/>
          </p:cNvSpPr>
          <p:nvPr/>
        </p:nvSpPr>
        <p:spPr bwMode="auto">
          <a:xfrm>
            <a:off x="1714500" y="6000750"/>
            <a:ext cx="5616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>
                <a:solidFill>
                  <a:srgbClr val="002060"/>
                </a:solidFill>
              </a:rPr>
              <a:t>Нужны новые подходы!</a:t>
            </a:r>
          </a:p>
        </p:txBody>
      </p:sp>
      <p:sp>
        <p:nvSpPr>
          <p:cNvPr id="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50"/>
            <a:ext cx="2133600" cy="285750"/>
          </a:xfrm>
        </p:spPr>
        <p:txBody>
          <a:bodyPr/>
          <a:lstStyle/>
          <a:p>
            <a:pPr>
              <a:defRPr/>
            </a:pPr>
            <a:fld id="{A48B6963-FCD0-4EED-82D9-BB4A5F92FD82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3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3" descr="C:\Documents and Settings\2875\Рабочий стол\Новый рисунок (5)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70300" y="2525713"/>
            <a:ext cx="83185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Documents and Settings\2875\Рабочий стол\Новый рисунок (4)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3143248"/>
            <a:ext cx="1398925" cy="19690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Скругленный прямоугольник 15"/>
          <p:cNvSpPr/>
          <p:nvPr/>
        </p:nvSpPr>
        <p:spPr>
          <a:xfrm>
            <a:off x="71438" y="1357313"/>
            <a:ext cx="2857500" cy="1857375"/>
          </a:xfrm>
          <a:prstGeom prst="roundRect">
            <a:avLst>
              <a:gd name="adj" fmla="val 3307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План мероприятий</a:t>
            </a:r>
          </a:p>
          <a:p>
            <a:pPr algn="just">
              <a:defRPr/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формированию методологии систематизации и кодирования  информации…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утвержденный поручением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А.В. 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Дворковича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от </a:t>
            </a:r>
            <a:b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31 июля 2014 г. № АД-П10-5785 (далее – План мероприятий)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2" name="Picture 3" descr="C:\Documents and Settings\2875\Рабочий стол\Новый рисунок (5)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81413" y="1139825"/>
            <a:ext cx="798512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Скругленный прямоугольник 38"/>
          <p:cNvSpPr/>
          <p:nvPr/>
        </p:nvSpPr>
        <p:spPr>
          <a:xfrm>
            <a:off x="4643438" y="1225550"/>
            <a:ext cx="4429125" cy="1120775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Концепция методологии</a:t>
            </a:r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систематизации и кодирования информации, а также совершенствования и актуализации общероссийских классификаторов, реестров и справочников (далее – Концепция методологии), утвержденная распоряжением Правительства Российской Федерации от 10 мая 2014 г. № 793-р.</a:t>
            </a:r>
            <a:endParaRPr lang="ru-RU" sz="105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4" name="Picture 4" descr="C:\Documents and Settings\2875\Рабочий стол\Новый рисунок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71900" y="3671888"/>
            <a:ext cx="871538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Скругленный прямоугольник 48"/>
          <p:cNvSpPr/>
          <p:nvPr/>
        </p:nvSpPr>
        <p:spPr>
          <a:xfrm>
            <a:off x="4714875" y="3886200"/>
            <a:ext cx="4286250" cy="936625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Постановление Правительства Российской Федерации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«О порядке создания, ведения, изменения </a:t>
            </a:r>
            <a:b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применения отдельных информационных ресурсов» (далее – Постановление) (пункт 1.1 Плана мероприятий).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4643438" y="2660650"/>
            <a:ext cx="4357687" cy="719138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Концепция создания единой информационной среды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(далее - Концепция) в сфере систематизации </a:t>
            </a:r>
            <a:b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кодирования информации (пункт 1.2 Плана мероприятий).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414713" y="1000125"/>
            <a:ext cx="4249737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Концепция методологии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</a:t>
            </a:r>
            <a:r>
              <a:rPr lang="ru-RU" sz="1100" b="1" dirty="0">
                <a:solidFill>
                  <a:srgbClr val="002060"/>
                </a:solidFill>
                <a:latin typeface="Arial" pitchFamily="34" charset="0"/>
                <a:cs typeface="+mn-cs"/>
              </a:rPr>
              <a:t>тверждена Правительством РФ</a:t>
            </a:r>
            <a:endParaRPr lang="ru-RU" sz="1100" b="1" dirty="0">
              <a:solidFill>
                <a:srgbClr val="C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433763" y="2360613"/>
            <a:ext cx="538480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100" b="1" dirty="0">
                <a:solidFill>
                  <a:srgbClr val="002060"/>
                </a:solidFill>
                <a:latin typeface="Arial" pitchFamily="34" charset="0"/>
                <a:cs typeface="+mn-cs"/>
              </a:rPr>
              <a:t>Разработан проект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Концепции создания единой информационной среды 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+mn-cs"/>
            </a:endParaRPr>
          </a:p>
        </p:txBody>
      </p:sp>
      <p:sp>
        <p:nvSpPr>
          <p:cNvPr id="32779" name="TextBox 62"/>
          <p:cNvSpPr txBox="1">
            <a:spLocks noChangeArrowheads="1"/>
          </p:cNvSpPr>
          <p:nvPr/>
        </p:nvSpPr>
        <p:spPr bwMode="auto">
          <a:xfrm>
            <a:off x="3424238" y="3500438"/>
            <a:ext cx="544671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 b="1">
                <a:solidFill>
                  <a:srgbClr val="C00000"/>
                </a:solidFill>
              </a:rPr>
              <a:t>Разработан проект постановления Правительства Российской Федерации</a:t>
            </a:r>
          </a:p>
        </p:txBody>
      </p:sp>
      <p:sp>
        <p:nvSpPr>
          <p:cNvPr id="33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50"/>
            <a:ext cx="2133600" cy="285750"/>
          </a:xfrm>
        </p:spPr>
        <p:txBody>
          <a:bodyPr/>
          <a:lstStyle/>
          <a:p>
            <a:pPr>
              <a:defRPr/>
            </a:pPr>
            <a:fld id="{F3BB2005-01D0-4802-A6A6-0B8BB47C1CB3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4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81" name="Picture 3" descr="C:\Documents and Settings\2875\Рабочий стол\Новый рисунок.bm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40138" y="5137150"/>
            <a:ext cx="108108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Скругленный прямоугольник 43"/>
          <p:cNvSpPr/>
          <p:nvPr/>
        </p:nvSpPr>
        <p:spPr>
          <a:xfrm>
            <a:off x="4714875" y="5137150"/>
            <a:ext cx="4214813" cy="720725"/>
          </a:xfrm>
          <a:prstGeom prst="roundRect">
            <a:avLst>
              <a:gd name="adj" fmla="val 7046"/>
            </a:avLst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План мероприятий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реализации постановления Правительства Российской Федерации «О порядке создания, ведения, изменения и применения отдельных информационных ресурсов»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478213" y="4843463"/>
            <a:ext cx="4200525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100" b="1" dirty="0">
                <a:solidFill>
                  <a:srgbClr val="002060"/>
                </a:solidFill>
                <a:latin typeface="Arial" pitchFamily="34" charset="0"/>
                <a:cs typeface="+mn-cs"/>
              </a:rPr>
              <a:t>Разработан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План мероприятий к проекту Постановления</a:t>
            </a:r>
          </a:p>
        </p:txBody>
      </p:sp>
      <p:pic>
        <p:nvPicPr>
          <p:cNvPr id="32784" name="Picture 2" descr="C:\Documents and Settings\2875\Рабочий стол\zelenaja-galochka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22638" y="2390775"/>
            <a:ext cx="2159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5" name="Picture 2" descr="C:\Documents and Settings\2875\Рабочий стол\zelenaja-galochka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22638" y="3525838"/>
            <a:ext cx="2159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6" name="Picture 2" descr="C:\Documents and Settings\2875\Рабочий стол\zelenaja-galochka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92488" y="4843463"/>
            <a:ext cx="2159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7" name="Прямоугольник 65"/>
          <p:cNvSpPr>
            <a:spLocks noChangeArrowheads="1"/>
          </p:cNvSpPr>
          <p:nvPr/>
        </p:nvSpPr>
        <p:spPr bwMode="auto">
          <a:xfrm>
            <a:off x="1714500" y="285750"/>
            <a:ext cx="5616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>
                <a:solidFill>
                  <a:srgbClr val="C00000"/>
                </a:solidFill>
              </a:rPr>
              <a:t>Новые подходы – в ключевых НПА</a:t>
            </a:r>
          </a:p>
        </p:txBody>
      </p:sp>
      <p:sp>
        <p:nvSpPr>
          <p:cNvPr id="71" name="Правая фигурная скобка 70"/>
          <p:cNvSpPr/>
          <p:nvPr/>
        </p:nvSpPr>
        <p:spPr>
          <a:xfrm rot="10800000">
            <a:off x="3000375" y="2286000"/>
            <a:ext cx="285750" cy="3571875"/>
          </a:xfrm>
          <a:prstGeom prst="rightBrace">
            <a:avLst>
              <a:gd name="adj1" fmla="val 168750"/>
              <a:gd name="adj2" fmla="val 37909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789" name="Прямоугольник 71"/>
          <p:cNvSpPr>
            <a:spLocks noChangeArrowheads="1"/>
          </p:cNvSpPr>
          <p:nvPr/>
        </p:nvSpPr>
        <p:spPr bwMode="auto">
          <a:xfrm>
            <a:off x="0" y="608806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>
                <a:solidFill>
                  <a:srgbClr val="002060"/>
                </a:solidFill>
              </a:rPr>
              <a:t>Конкретные правовые и технологические решения в постановлении!</a:t>
            </a:r>
            <a:endParaRPr lang="ru-RU" altLang="ru-RU" sz="2400">
              <a:solidFill>
                <a:srgbClr val="00206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836840" y="3857628"/>
            <a:ext cx="35618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800" dirty="0">
                <a:ln>
                  <a:solidFill>
                    <a:srgbClr val="009900"/>
                  </a:solidFill>
                </a:ln>
                <a:solidFill>
                  <a:srgbClr val="00CC00"/>
                </a:solidFill>
                <a:latin typeface="Arial" pitchFamily="34" charset="0"/>
                <a:cs typeface="+mn-cs"/>
              </a:rPr>
              <a:t>!</a:t>
            </a:r>
            <a:endParaRPr lang="ru-RU" sz="4800" dirty="0">
              <a:ln>
                <a:solidFill>
                  <a:srgbClr val="009900"/>
                </a:solidFill>
              </a:ln>
              <a:solidFill>
                <a:srgbClr val="00CC00"/>
              </a:solidFill>
              <a:latin typeface="Arial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500063" y="1000125"/>
            <a:ext cx="8501062" cy="4940300"/>
          </a:xfrm>
          <a:prstGeom prst="roundRect">
            <a:avLst>
              <a:gd name="adj" fmla="val 0"/>
            </a:avLst>
          </a:prstGeom>
          <a:noFill/>
          <a:ln w="15875">
            <a:noFill/>
          </a:ln>
        </p:spPr>
        <p:txBody>
          <a:bodyPr>
            <a:spAutoFit/>
          </a:bodyPr>
          <a:lstStyle/>
          <a:p>
            <a:pPr marL="228600" indent="-228600" algn="just"/>
            <a:endParaRPr lang="ru-RU" sz="1600">
              <a:solidFill>
                <a:srgbClr val="002060"/>
              </a:solidFill>
              <a:cs typeface="Times New Roman" pitchFamily="18" charset="0"/>
            </a:endParaRPr>
          </a:p>
          <a:p>
            <a:pPr marL="228600" indent="-228600" algn="just"/>
            <a:endParaRPr lang="ru-RU">
              <a:solidFill>
                <a:srgbClr val="002060"/>
              </a:solidFill>
              <a:cs typeface="Times New Roman" pitchFamily="18" charset="0"/>
            </a:endParaRPr>
          </a:p>
          <a:p>
            <a:pPr marL="228600" indent="-228600" algn="ctr"/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Постановление № 928 «О БГИР» - единственный документ. </a:t>
            </a:r>
            <a:br>
              <a:rPr lang="ru-RU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Однако в нормативной правовой базе: </a:t>
            </a:r>
          </a:p>
          <a:p>
            <a:pPr marL="228600" indent="-228600" algn="just"/>
            <a:endParaRPr lang="ru-RU" sz="1100">
              <a:solidFill>
                <a:srgbClr val="002060"/>
              </a:solidFill>
            </a:endParaRPr>
          </a:p>
          <a:p>
            <a:pPr marL="228600" indent="-228600" algn="just"/>
            <a:endParaRPr lang="ru-RU" sz="1200">
              <a:solidFill>
                <a:srgbClr val="002060"/>
              </a:solidFill>
            </a:endParaRPr>
          </a:p>
          <a:p>
            <a:pPr marL="177800" lvl="2" indent="-177800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Отсутствуют критерии определения источника эталонных данных</a:t>
            </a:r>
          </a:p>
          <a:p>
            <a:pPr marL="177800" lvl="2" indent="-177800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Отсутствуют требования к созданию и ведению ресурсов для обеспечения обмена данными</a:t>
            </a:r>
          </a:p>
          <a:p>
            <a:pPr marL="177800" lvl="2" indent="-177800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Реестр паспортов БГИР не позволил унифицировать источники данных </a:t>
            </a:r>
            <a:br>
              <a:rPr lang="ru-RU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и их форматы</a:t>
            </a:r>
          </a:p>
          <a:p>
            <a:pPr marL="177800" lvl="2" indent="-177800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Автоматизация процесса обмена данными между ресурсами предусматривается  «каждый» с «каждым», что существенно усложняет обмен</a:t>
            </a:r>
          </a:p>
          <a:p>
            <a:pPr marL="177800" lvl="2" indent="-177800" eaLnBrk="0" hangingPunct="0">
              <a:spcBef>
                <a:spcPts val="300"/>
              </a:spcBef>
            </a:pPr>
            <a:endParaRPr lang="ru-RU" sz="1600">
              <a:solidFill>
                <a:srgbClr val="002060"/>
              </a:solidFill>
              <a:cs typeface="Times New Roman" pitchFamily="18" charset="0"/>
            </a:endParaRPr>
          </a:p>
          <a:p>
            <a:pPr marL="177800" lvl="2" indent="-177800" algn="ctr" eaLnBrk="0" hangingPunct="0">
              <a:spcBef>
                <a:spcPts val="300"/>
              </a:spcBef>
            </a:pPr>
            <a:r>
              <a:rPr lang="ru-RU" altLang="ru-RU">
                <a:solidFill>
                  <a:srgbClr val="C00000"/>
                </a:solidFill>
              </a:rPr>
              <a:t>Не обеспечен обмен актуальными данными </a:t>
            </a:r>
            <a:br>
              <a:rPr lang="ru-RU" altLang="ru-RU">
                <a:solidFill>
                  <a:srgbClr val="C00000"/>
                </a:solidFill>
              </a:rPr>
            </a:br>
            <a:r>
              <a:rPr lang="ru-RU" altLang="ru-RU">
                <a:solidFill>
                  <a:srgbClr val="C00000"/>
                </a:solidFill>
              </a:rPr>
              <a:t>одновременно между всеми ресурсами на постоянной основе</a:t>
            </a:r>
            <a:endParaRPr lang="ru-RU" sz="1100">
              <a:solidFill>
                <a:srgbClr val="002060"/>
              </a:solidFill>
            </a:endParaRPr>
          </a:p>
        </p:txBody>
      </p:sp>
      <p:sp>
        <p:nvSpPr>
          <p:cNvPr id="34818" name="Прямоугольник 4"/>
          <p:cNvSpPr>
            <a:spLocks noChangeArrowheads="1"/>
          </p:cNvSpPr>
          <p:nvPr/>
        </p:nvSpPr>
        <p:spPr bwMode="auto">
          <a:xfrm>
            <a:off x="1214438" y="285750"/>
            <a:ext cx="66182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>
                <a:solidFill>
                  <a:srgbClr val="C00000"/>
                </a:solidFill>
              </a:rPr>
              <a:t>Регулирование и реализация в настоящее время</a:t>
            </a:r>
          </a:p>
        </p:txBody>
      </p:sp>
      <p:sp>
        <p:nvSpPr>
          <p:cNvPr id="34819" name="Прямоугольник 5"/>
          <p:cNvSpPr>
            <a:spLocks noChangeArrowheads="1"/>
          </p:cNvSpPr>
          <p:nvPr/>
        </p:nvSpPr>
        <p:spPr bwMode="auto">
          <a:xfrm>
            <a:off x="142875" y="6072188"/>
            <a:ext cx="871537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200">
                <a:solidFill>
                  <a:srgbClr val="002060"/>
                </a:solidFill>
              </a:rPr>
              <a:t>Нужны новые правовые и технологические решения!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50" y="1071563"/>
            <a:ext cx="8715375" cy="4929187"/>
          </a:xfrm>
          <a:prstGeom prst="roundRect">
            <a:avLst>
              <a:gd name="adj" fmla="val 3959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0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50"/>
            <a:ext cx="2133600" cy="285750"/>
          </a:xfrm>
        </p:spPr>
        <p:txBody>
          <a:bodyPr/>
          <a:lstStyle/>
          <a:p>
            <a:pPr>
              <a:defRPr/>
            </a:pPr>
            <a:fld id="{5EF82E7D-77F3-4692-8487-192FEDD4E4CB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5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Прямоугольник 4"/>
          <p:cNvSpPr>
            <a:spLocks noChangeArrowheads="1"/>
          </p:cNvSpPr>
          <p:nvPr/>
        </p:nvSpPr>
        <p:spPr bwMode="auto">
          <a:xfrm>
            <a:off x="1071563" y="285750"/>
            <a:ext cx="7286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>
                <a:solidFill>
                  <a:srgbClr val="C00000"/>
                </a:solidFill>
              </a:rPr>
              <a:t>Ключевые положения проекта постановления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75" y="1143000"/>
            <a:ext cx="8715375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58775" eaLnBrk="0" hangingPunct="0">
              <a:spcBef>
                <a:spcPts val="300"/>
              </a:spcBef>
              <a:spcAft>
                <a:spcPts val="600"/>
              </a:spcAft>
            </a:pPr>
            <a:endParaRPr lang="ru-RU" sz="2000">
              <a:solidFill>
                <a:srgbClr val="002060"/>
              </a:solidFill>
              <a:cs typeface="Times New Roman" pitchFamily="18" charset="0"/>
            </a:endParaRPr>
          </a:p>
          <a:p>
            <a:pPr marL="358775" eaLnBrk="0" hangingPunct="0">
              <a:spcBef>
                <a:spcPts val="300"/>
              </a:spcBef>
              <a:spcAft>
                <a:spcPts val="600"/>
              </a:spcAft>
            </a:pPr>
            <a:endParaRPr lang="ru-RU" sz="2400">
              <a:solidFill>
                <a:srgbClr val="002060"/>
              </a:solidFill>
              <a:cs typeface="Times New Roman" pitchFamily="18" charset="0"/>
            </a:endParaRPr>
          </a:p>
          <a:p>
            <a:pPr marL="358775" eaLnBrk="0" hangingPunct="0">
              <a:spcBef>
                <a:spcPts val="300"/>
              </a:spcBef>
            </a:pP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В проекте постановления о порядке создания, ведения, изменения </a:t>
            </a:r>
            <a:br>
              <a:rPr lang="ru-RU" sz="200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и применения отдельных информационных ресурсов установлены единые требования:</a:t>
            </a:r>
          </a:p>
          <a:p>
            <a:pPr marL="358775" eaLnBrk="0" hangingPunct="0">
              <a:spcBef>
                <a:spcPts val="300"/>
              </a:spcBef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  </a:t>
            </a:r>
          </a:p>
          <a:p>
            <a:pPr marL="358775" eaLnBrk="0" hangingPunct="0">
              <a:spcBef>
                <a:spcPts val="300"/>
              </a:spcBef>
            </a:pPr>
            <a:endParaRPr lang="ru-RU" sz="2000">
              <a:solidFill>
                <a:srgbClr val="002060"/>
              </a:solidFill>
              <a:cs typeface="Times New Roman" pitchFamily="18" charset="0"/>
            </a:endParaRPr>
          </a:p>
          <a:p>
            <a:pPr marL="358775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 Виды ресурсов</a:t>
            </a:r>
          </a:p>
          <a:p>
            <a:pPr marL="358775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 Правило определения источников данных (где эталон)</a:t>
            </a:r>
          </a:p>
          <a:p>
            <a:pPr marL="358775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 Правила создания и ведения ресурсов</a:t>
            </a:r>
          </a:p>
          <a:p>
            <a:pPr marL="358775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 Новая технология обмена данными между ресурсами</a:t>
            </a:r>
            <a:endParaRPr lang="ru-RU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42875" y="1214438"/>
            <a:ext cx="8858250" cy="4643437"/>
          </a:xfrm>
          <a:prstGeom prst="roundRect">
            <a:avLst>
              <a:gd name="adj" fmla="val 3959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844" name="Прямоугольник 11"/>
          <p:cNvSpPr>
            <a:spLocks noChangeArrowheads="1"/>
          </p:cNvSpPr>
          <p:nvPr/>
        </p:nvSpPr>
        <p:spPr bwMode="auto">
          <a:xfrm>
            <a:off x="357188" y="5929313"/>
            <a:ext cx="8501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>
                <a:solidFill>
                  <a:srgbClr val="002060"/>
                </a:solidFill>
              </a:rPr>
              <a:t>Далее -  о каждом!</a:t>
            </a:r>
          </a:p>
        </p:txBody>
      </p:sp>
      <p:sp>
        <p:nvSpPr>
          <p:cNvPr id="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50"/>
            <a:ext cx="2133600" cy="285750"/>
          </a:xfrm>
        </p:spPr>
        <p:txBody>
          <a:bodyPr/>
          <a:lstStyle/>
          <a:p>
            <a:pPr>
              <a:defRPr/>
            </a:pPr>
            <a:fld id="{01E45D8B-ABD0-44A0-83AE-DF1E97648A75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6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Прямоугольник 55"/>
          <p:cNvSpPr>
            <a:spLocks noChangeArrowheads="1"/>
          </p:cNvSpPr>
          <p:nvPr/>
        </p:nvSpPr>
        <p:spPr bwMode="auto">
          <a:xfrm>
            <a:off x="1071563" y="285750"/>
            <a:ext cx="764381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2000">
                <a:solidFill>
                  <a:srgbClr val="C00000"/>
                </a:solidFill>
                <a:cs typeface="Times New Roman" pitchFamily="18" charset="0"/>
              </a:rPr>
              <a:t>Понятия и виды информационных ресурсов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143250" y="1876425"/>
            <a:ext cx="5857875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sz="900" b="1" i="1" u="sng" dirty="0">
              <a:solidFill>
                <a:schemeClr val="accent2">
                  <a:lumMod val="75000"/>
                </a:schemeClr>
              </a:solidFill>
              <a:cs typeface="+mn-cs"/>
            </a:endParaRPr>
          </a:p>
          <a:p>
            <a:pPr algn="ctr">
              <a:defRPr/>
            </a:pPr>
            <a:endParaRPr lang="ru-RU" sz="900" b="1" i="1" u="sng" dirty="0">
              <a:solidFill>
                <a:schemeClr val="accent2">
                  <a:lumMod val="75000"/>
                </a:schemeClr>
              </a:solidFill>
              <a:cs typeface="+mn-cs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85750" y="1231900"/>
            <a:ext cx="8572500" cy="53784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975" lvl="1" indent="268288" algn="just" eaLnBrk="0" hangingPunct="0">
              <a:spcBef>
                <a:spcPts val="300"/>
              </a:spcBef>
            </a:pPr>
            <a:endParaRPr lang="ru-RU" sz="900">
              <a:solidFill>
                <a:srgbClr val="002060"/>
              </a:solidFill>
              <a:cs typeface="Times New Roman" pitchFamily="18" charset="0"/>
            </a:endParaRPr>
          </a:p>
          <a:p>
            <a:pPr marL="180975" lvl="1" indent="268288" algn="just" eaLnBrk="0" hangingPunct="0">
              <a:spcBef>
                <a:spcPts val="300"/>
              </a:spcBef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Информационный ресурс – </a:t>
            </a:r>
            <a:r>
              <a:rPr lang="ru-RU">
                <a:solidFill>
                  <a:srgbClr val="002060"/>
                </a:solidFill>
              </a:rPr>
              <a:t>«информация, содержащаяся в ГИС, </a:t>
            </a:r>
            <a:br>
              <a:rPr lang="ru-RU">
                <a:solidFill>
                  <a:srgbClr val="002060"/>
                </a:solidFill>
              </a:rPr>
            </a:br>
            <a:r>
              <a:rPr lang="ru-RU">
                <a:solidFill>
                  <a:srgbClr val="002060"/>
                </a:solidFill>
              </a:rPr>
              <a:t>а также иные имеющиеся в распоряжении гос. органов сведения </a:t>
            </a:r>
            <a:br>
              <a:rPr lang="ru-RU">
                <a:solidFill>
                  <a:srgbClr val="002060"/>
                </a:solidFill>
              </a:rPr>
            </a:br>
            <a:r>
              <a:rPr lang="ru-RU">
                <a:solidFill>
                  <a:srgbClr val="002060"/>
                </a:solidFill>
              </a:rPr>
              <a:t>и документы. Информация, содержащаяся в ГИС, является официальной» </a:t>
            </a:r>
            <a:br>
              <a:rPr lang="ru-RU">
                <a:solidFill>
                  <a:srgbClr val="002060"/>
                </a:solidFill>
              </a:rPr>
            </a:br>
            <a:r>
              <a:rPr lang="ru-RU">
                <a:solidFill>
                  <a:srgbClr val="002060"/>
                </a:solidFill>
              </a:rPr>
              <a:t>(п. 9 статьи 14 Закона № 149-ФЗ «Об информации…»).</a:t>
            </a:r>
          </a:p>
          <a:p>
            <a:pPr marL="180975" lvl="1" indent="268288" algn="just" eaLnBrk="0" hangingPunct="0">
              <a:spcBef>
                <a:spcPts val="300"/>
              </a:spcBef>
            </a:pPr>
            <a:endParaRPr lang="ru-RU">
              <a:solidFill>
                <a:srgbClr val="002060"/>
              </a:solidFill>
            </a:endParaRPr>
          </a:p>
          <a:p>
            <a:pPr marL="180975" lvl="1" indent="268288" algn="just" eaLnBrk="0" hangingPunct="0">
              <a:spcBef>
                <a:spcPts val="300"/>
              </a:spcBef>
            </a:pPr>
            <a:r>
              <a:rPr lang="ru-RU">
                <a:solidFill>
                  <a:srgbClr val="002060"/>
                </a:solidFill>
              </a:rPr>
              <a:t>Определены два вида ресурсов:</a:t>
            </a:r>
          </a:p>
          <a:p>
            <a:pPr marL="180975" lvl="1" indent="268288" algn="just" eaLnBrk="0" hangingPunct="0">
              <a:spcBef>
                <a:spcPts val="300"/>
              </a:spcBef>
            </a:pPr>
            <a:endParaRPr lang="ru-RU">
              <a:solidFill>
                <a:srgbClr val="002060"/>
              </a:solidFill>
            </a:endParaRPr>
          </a:p>
          <a:p>
            <a:pPr marL="180975" lvl="1" indent="268288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>
                <a:solidFill>
                  <a:srgbClr val="002060"/>
                </a:solidFill>
              </a:rPr>
              <a:t> Базовые и производные ресурсы  – включают данные о </a:t>
            </a:r>
            <a:r>
              <a:rPr lang="ru-RU" u="sng">
                <a:solidFill>
                  <a:srgbClr val="002060"/>
                </a:solidFill>
              </a:rPr>
              <a:t>конкретных</a:t>
            </a:r>
            <a:r>
              <a:rPr lang="ru-RU">
                <a:solidFill>
                  <a:srgbClr val="002060"/>
                </a:solidFill>
              </a:rPr>
              <a:t> объектах учета (ООО «Ромашка», «Петров П.С.»). Участвуют в обмене данными. Базовые ресурсы – содержат эталонные данные. Производные ресурсы – не содержат эталонные данные.</a:t>
            </a:r>
          </a:p>
          <a:p>
            <a:pPr marL="180975" lvl="1" indent="268288" eaLnBrk="0" hangingPunct="0">
              <a:spcBef>
                <a:spcPts val="300"/>
              </a:spcBef>
            </a:pPr>
            <a:endParaRPr lang="ru-RU">
              <a:solidFill>
                <a:srgbClr val="002060"/>
              </a:solidFill>
            </a:endParaRPr>
          </a:p>
          <a:p>
            <a:pPr marL="180975" lvl="1" indent="268288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>
                <a:solidFill>
                  <a:srgbClr val="002060"/>
                </a:solidFill>
              </a:rPr>
              <a:t> Классификаторы - группируют объекты по общему признаку/типу («товары», «ОПФ» и пр.) Применяются для </a:t>
            </a:r>
            <a:r>
              <a:rPr lang="ru-RU" u="sng">
                <a:solidFill>
                  <a:srgbClr val="002060"/>
                </a:solidFill>
              </a:rPr>
              <a:t>структурирования</a:t>
            </a:r>
            <a:r>
              <a:rPr lang="ru-RU">
                <a:solidFill>
                  <a:srgbClr val="002060"/>
                </a:solidFill>
              </a:rPr>
              <a:t> данных </a:t>
            </a:r>
            <a:br>
              <a:rPr lang="ru-RU">
                <a:solidFill>
                  <a:srgbClr val="002060"/>
                </a:solidFill>
              </a:rPr>
            </a:br>
            <a:r>
              <a:rPr lang="ru-RU">
                <a:solidFill>
                  <a:srgbClr val="002060"/>
                </a:solidFill>
              </a:rPr>
              <a:t>в базовых и производных ресурсах. Общероссийские классификаторы – </a:t>
            </a:r>
            <a:br>
              <a:rPr lang="ru-RU">
                <a:solidFill>
                  <a:srgbClr val="002060"/>
                </a:solidFill>
              </a:rPr>
            </a:br>
            <a:r>
              <a:rPr lang="ru-RU">
                <a:solidFill>
                  <a:srgbClr val="002060"/>
                </a:solidFill>
              </a:rPr>
              <a:t>являются обязательными для использования в базовых и производных ресурсах. Ведомственные справочники – для локальных задач. </a:t>
            </a:r>
            <a:endParaRPr lang="ru-RU" altLang="ru-RU" sz="200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6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50"/>
            <a:ext cx="2133600" cy="285750"/>
          </a:xfrm>
        </p:spPr>
        <p:txBody>
          <a:bodyPr/>
          <a:lstStyle/>
          <a:p>
            <a:pPr>
              <a:defRPr/>
            </a:pPr>
            <a:fld id="{23EFA44F-8CF4-4445-8C56-22AA7FD167D2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7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50" y="1214438"/>
            <a:ext cx="8643938" cy="5286375"/>
          </a:xfrm>
          <a:prstGeom prst="roundRect">
            <a:avLst>
              <a:gd name="adj" fmla="val 3959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Прямоугольник 55"/>
          <p:cNvSpPr>
            <a:spLocks noChangeArrowheads="1"/>
          </p:cNvSpPr>
          <p:nvPr/>
        </p:nvSpPr>
        <p:spPr bwMode="auto">
          <a:xfrm>
            <a:off x="1285875" y="142875"/>
            <a:ext cx="707231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000">
                <a:solidFill>
                  <a:srgbClr val="C00000"/>
                </a:solidFill>
                <a:cs typeface="Times New Roman" pitchFamily="18" charset="0"/>
              </a:rPr>
              <a:t>Определение источников данных (где эталон)</a:t>
            </a:r>
            <a:endParaRPr lang="ru-RU" altLang="ru-RU" sz="2000">
              <a:solidFill>
                <a:srgbClr val="C00000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143250" y="1876425"/>
            <a:ext cx="5857875" cy="3698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sz="900" b="1" i="1" u="sng" dirty="0">
              <a:solidFill>
                <a:schemeClr val="accent2">
                  <a:lumMod val="75000"/>
                </a:schemeClr>
              </a:solidFill>
              <a:cs typeface="+mn-cs"/>
            </a:endParaRPr>
          </a:p>
          <a:p>
            <a:pPr algn="ctr">
              <a:defRPr/>
            </a:pPr>
            <a:endParaRPr lang="ru-RU" sz="900" b="1" i="1" u="sng" dirty="0">
              <a:solidFill>
                <a:schemeClr val="accent2">
                  <a:lumMod val="75000"/>
                </a:schemeClr>
              </a:solidFill>
              <a:cs typeface="+mn-cs"/>
            </a:endParaRPr>
          </a:p>
        </p:txBody>
      </p:sp>
      <p:sp>
        <p:nvSpPr>
          <p:cNvPr id="6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50"/>
            <a:ext cx="2133600" cy="285750"/>
          </a:xfrm>
        </p:spPr>
        <p:txBody>
          <a:bodyPr/>
          <a:lstStyle/>
          <a:p>
            <a:pPr>
              <a:defRPr/>
            </a:pPr>
            <a:fld id="{F7FCD629-DE29-481D-8A7E-500B6C092F36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8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428750"/>
            <a:ext cx="9144000" cy="43084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7800" lvl="1">
              <a:spcBef>
                <a:spcPts val="600"/>
              </a:spcBef>
            </a:pPr>
            <a:r>
              <a:rPr lang="ru-RU" altLang="ru-RU" sz="2000">
                <a:solidFill>
                  <a:srgbClr val="002060"/>
                </a:solidFill>
                <a:cs typeface="Times New Roman" pitchFamily="18" charset="0"/>
              </a:rPr>
              <a:t>Предложены универсальные критерии определения эталонных данных. Эталонные данные должны</a:t>
            </a: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 отвечать следующим требованиям:</a:t>
            </a:r>
          </a:p>
          <a:p>
            <a:pPr marL="177800" lvl="1"/>
            <a:endParaRPr lang="ru-RU" sz="2000">
              <a:solidFill>
                <a:srgbClr val="002060"/>
              </a:solidFill>
              <a:cs typeface="Times New Roman" pitchFamily="18" charset="0"/>
            </a:endParaRPr>
          </a:p>
          <a:p>
            <a:pPr marL="355600" lvl="2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 Формирование осуществляется ФОИВ в соответствии с его </a:t>
            </a:r>
            <a:r>
              <a:rPr lang="ru-RU" u="sng">
                <a:solidFill>
                  <a:srgbClr val="002060"/>
                </a:solidFill>
                <a:cs typeface="Times New Roman" pitchFamily="18" charset="0"/>
              </a:rPr>
              <a:t>полномочиями впервые</a:t>
            </a:r>
            <a:endParaRPr lang="ru-RU">
              <a:solidFill>
                <a:srgbClr val="002060"/>
              </a:solidFill>
              <a:cs typeface="Times New Roman" pitchFamily="18" charset="0"/>
            </a:endParaRPr>
          </a:p>
          <a:p>
            <a:pPr marL="355600" lvl="2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 Изменение правового статуса объекта учета влечет необходимость соответствующих </a:t>
            </a:r>
            <a:r>
              <a:rPr lang="ru-RU" u="sng">
                <a:solidFill>
                  <a:srgbClr val="002060"/>
                </a:solidFill>
                <a:cs typeface="Times New Roman" pitchFamily="18" charset="0"/>
              </a:rPr>
              <a:t>изменений</a:t>
            </a: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 данных</a:t>
            </a:r>
          </a:p>
          <a:p>
            <a:pPr marL="355600" lvl="2" eaLnBrk="0" hangingPunct="0">
              <a:spcBef>
                <a:spcPts val="300"/>
              </a:spcBef>
              <a:buFont typeface="Wingdings" pitchFamily="2" charset="2"/>
              <a:buChar char="§"/>
            </a:pP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 При формировании проверяются все необходимые </a:t>
            </a:r>
            <a:r>
              <a:rPr lang="ru-RU" u="sng">
                <a:solidFill>
                  <a:srgbClr val="002060"/>
                </a:solidFill>
                <a:cs typeface="Times New Roman" pitchFamily="18" charset="0"/>
              </a:rPr>
              <a:t>первичные документы</a:t>
            </a:r>
            <a:endParaRPr lang="ru-RU">
              <a:solidFill>
                <a:srgbClr val="002060"/>
              </a:solidFill>
              <a:cs typeface="Times New Roman" pitchFamily="18" charset="0"/>
            </a:endParaRPr>
          </a:p>
          <a:p>
            <a:pPr marL="355600" lvl="2" algn="just" eaLnBrk="0" hangingPunct="0">
              <a:spcBef>
                <a:spcPts val="300"/>
              </a:spcBef>
            </a:pPr>
            <a:endParaRPr lang="ru-RU" sz="1600">
              <a:solidFill>
                <a:srgbClr val="002060"/>
              </a:solidFill>
            </a:endParaRPr>
          </a:p>
          <a:p>
            <a:pPr marL="355600" lvl="2" algn="just" eaLnBrk="0" hangingPunct="0">
              <a:spcBef>
                <a:spcPts val="300"/>
              </a:spcBef>
            </a:pPr>
            <a:endParaRPr lang="ru-RU" sz="1600">
              <a:solidFill>
                <a:srgbClr val="002060"/>
              </a:solidFill>
            </a:endParaRPr>
          </a:p>
          <a:p>
            <a:pPr marL="355600" lvl="2" algn="just" eaLnBrk="0" hangingPunct="0">
              <a:spcBef>
                <a:spcPts val="300"/>
              </a:spcBef>
            </a:pPr>
            <a:endParaRPr lang="ru-RU" sz="1600">
              <a:solidFill>
                <a:srgbClr val="002060"/>
              </a:solidFill>
            </a:endParaRPr>
          </a:p>
          <a:p>
            <a:pPr marL="355600" lvl="2" algn="ctr" eaLnBrk="0" hangingPunct="0">
              <a:spcBef>
                <a:spcPts val="300"/>
              </a:spcBef>
            </a:pPr>
            <a:r>
              <a:rPr lang="ru-RU" altLang="ru-RU">
                <a:solidFill>
                  <a:srgbClr val="002060"/>
                </a:solidFill>
                <a:cs typeface="Times New Roman" pitchFamily="18" charset="0"/>
              </a:rPr>
              <a:t>Дублирующиеся данные вносятся только с использованием эталонных данных. </a:t>
            </a:r>
          </a:p>
          <a:p>
            <a:pPr marL="355600" lvl="2" algn="ctr" eaLnBrk="0" hangingPunct="0">
              <a:spcBef>
                <a:spcPts val="300"/>
              </a:spcBef>
            </a:pPr>
            <a:r>
              <a:rPr lang="ru-RU" altLang="ru-RU">
                <a:solidFill>
                  <a:srgbClr val="002060"/>
                </a:solidFill>
                <a:cs typeface="Times New Roman" pitchFamily="18" charset="0"/>
              </a:rPr>
              <a:t>Требовать от заявителя первичные документы в целях их формирования запрещено</a:t>
            </a:r>
            <a:r>
              <a:rPr lang="en-US" altLang="ru-RU">
                <a:solidFill>
                  <a:srgbClr val="002060"/>
                </a:solidFill>
                <a:cs typeface="Times New Roman" pitchFamily="18" charset="0"/>
              </a:rPr>
              <a:t> – </a:t>
            </a:r>
            <a:r>
              <a:rPr lang="ru-RU" altLang="ru-RU">
                <a:solidFill>
                  <a:srgbClr val="002060"/>
                </a:solidFill>
                <a:cs typeface="Times New Roman" pitchFamily="18" charset="0"/>
              </a:rPr>
              <a:t>новое правило</a:t>
            </a:r>
            <a:endParaRPr lang="ru-RU" altLang="ru-RU" sz="200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875" y="1214438"/>
            <a:ext cx="8786813" cy="5143500"/>
          </a:xfrm>
          <a:prstGeom prst="roundRect">
            <a:avLst>
              <a:gd name="adj" fmla="val 3959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142875" y="1214438"/>
            <a:ext cx="8858250" cy="4370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endParaRPr lang="ru-RU">
              <a:solidFill>
                <a:srgbClr val="002060"/>
              </a:solidFill>
              <a:cs typeface="Times New Roman" pitchFamily="18" charset="0"/>
            </a:endParaRPr>
          </a:p>
          <a:p>
            <a:endParaRPr lang="ru-RU" sz="1600">
              <a:solidFill>
                <a:srgbClr val="002060"/>
              </a:solidFill>
              <a:cs typeface="Times New Roman" pitchFamily="18" charset="0"/>
            </a:endParaRPr>
          </a:p>
          <a:p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Новые требования к ресурсам:</a:t>
            </a:r>
          </a:p>
          <a:p>
            <a:endParaRPr lang="ru-RU" sz="1600">
              <a:solidFill>
                <a:srgbClr val="002060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 Должен быть сформирован в виде ГИС (база данных)</a:t>
            </a:r>
          </a:p>
          <a:p>
            <a:pPr>
              <a:buFont typeface="Wingdings" pitchFamily="2" charset="2"/>
              <a:buChar char="§"/>
            </a:pP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 Должен применять идентификатор </a:t>
            </a:r>
            <a:r>
              <a:rPr lang="ru-RU" sz="2000" u="sng">
                <a:solidFill>
                  <a:srgbClr val="002060"/>
                </a:solidFill>
                <a:cs typeface="Times New Roman" pitchFamily="18" charset="0"/>
              </a:rPr>
              <a:t>своих </a:t>
            </a: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эталонных данных</a:t>
            </a:r>
          </a:p>
          <a:p>
            <a:pPr>
              <a:buFont typeface="Wingdings" pitchFamily="2" charset="2"/>
              <a:buChar char="§"/>
            </a:pP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 Должен включать идентификаторы эталонных данных </a:t>
            </a:r>
            <a:r>
              <a:rPr lang="ru-RU" sz="2000" u="sng">
                <a:solidFill>
                  <a:srgbClr val="002060"/>
                </a:solidFill>
                <a:cs typeface="Times New Roman" pitchFamily="18" charset="0"/>
              </a:rPr>
              <a:t>других</a:t>
            </a: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 ресурсов</a:t>
            </a:r>
          </a:p>
          <a:p>
            <a:pPr>
              <a:buFont typeface="Wingdings" pitchFamily="2" charset="2"/>
              <a:buChar char="§"/>
            </a:pP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 Должен применять </a:t>
            </a:r>
            <a:r>
              <a:rPr lang="ru-RU" sz="2000" u="sng">
                <a:solidFill>
                  <a:srgbClr val="002060"/>
                </a:solidFill>
                <a:cs typeface="Times New Roman" pitchFamily="18" charset="0"/>
              </a:rPr>
              <a:t>классификаторы</a:t>
            </a:r>
            <a:endParaRPr lang="ru-RU" sz="2000">
              <a:solidFill>
                <a:srgbClr val="002060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 Включение дублирующихся данных с использованием эталонных должно осуществляться на постоянной основе и автоматизировано</a:t>
            </a:r>
          </a:p>
          <a:p>
            <a:endParaRPr lang="ru-RU" sz="1600">
              <a:solidFill>
                <a:srgbClr val="002060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ru-RU" sz="160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endParaRPr lang="ru-RU" sz="160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endParaRPr lang="ru-RU" sz="2000">
              <a:solidFill>
                <a:srgbClr val="002060"/>
              </a:solidFill>
              <a:cs typeface="Times New Roman" pitchFamily="18" charset="0"/>
            </a:endParaRPr>
          </a:p>
          <a:p>
            <a:pPr algn="ctr"/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Новая технология  - Реестр видов данных, Система</a:t>
            </a:r>
          </a:p>
        </p:txBody>
      </p:sp>
      <p:sp>
        <p:nvSpPr>
          <p:cNvPr id="40962" name="Заголовок 1"/>
          <p:cNvSpPr txBox="1">
            <a:spLocks/>
          </p:cNvSpPr>
          <p:nvPr/>
        </p:nvSpPr>
        <p:spPr bwMode="auto">
          <a:xfrm>
            <a:off x="1357313" y="214313"/>
            <a:ext cx="6715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000">
                <a:solidFill>
                  <a:srgbClr val="C00000"/>
                </a:solidFill>
                <a:cs typeface="Times New Roman" pitchFamily="18" charset="0"/>
              </a:rPr>
              <a:t>Ключевые требования к информационным ресурсам </a:t>
            </a:r>
            <a:endParaRPr lang="ru-RU" altLang="ru-RU" sz="2000" b="1">
              <a:solidFill>
                <a:srgbClr val="C00000"/>
              </a:solidFill>
            </a:endParaRPr>
          </a:p>
        </p:txBody>
      </p:sp>
      <p:sp>
        <p:nvSpPr>
          <p:cNvPr id="16" name="Номер слайда 16"/>
          <p:cNvSpPr txBox="1">
            <a:spLocks/>
          </p:cNvSpPr>
          <p:nvPr/>
        </p:nvSpPr>
        <p:spPr>
          <a:xfrm>
            <a:off x="7010400" y="6572250"/>
            <a:ext cx="2133600" cy="28575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76DE9C9-8983-4AE3-9821-9F34218E38A9}" type="slidenum">
              <a:rPr lang="ru-RU" sz="8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42875" y="1071563"/>
            <a:ext cx="8858250" cy="5143500"/>
          </a:xfrm>
          <a:prstGeom prst="roundRect">
            <a:avLst>
              <a:gd name="adj" fmla="val 3959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авая фигурная скобка 9"/>
          <p:cNvSpPr/>
          <p:nvPr/>
        </p:nvSpPr>
        <p:spPr>
          <a:xfrm rot="5400000">
            <a:off x="4214813" y="357188"/>
            <a:ext cx="357187" cy="8358187"/>
          </a:xfrm>
          <a:prstGeom prst="rightBrace">
            <a:avLst>
              <a:gd name="adj1" fmla="val 168750"/>
              <a:gd name="adj2" fmla="val 49984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Заголовок 1"/>
          <p:cNvSpPr txBox="1">
            <a:spLocks/>
          </p:cNvSpPr>
          <p:nvPr/>
        </p:nvSpPr>
        <p:spPr bwMode="auto">
          <a:xfrm>
            <a:off x="1357313" y="214313"/>
            <a:ext cx="6715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2400">
                <a:solidFill>
                  <a:srgbClr val="C00000"/>
                </a:solidFill>
                <a:cs typeface="Times New Roman" pitchFamily="18" charset="0"/>
              </a:rPr>
              <a:t>Два пути реализации</a:t>
            </a:r>
          </a:p>
        </p:txBody>
      </p:sp>
      <p:sp>
        <p:nvSpPr>
          <p:cNvPr id="16" name="Номер слайда 16"/>
          <p:cNvSpPr txBox="1">
            <a:spLocks/>
          </p:cNvSpPr>
          <p:nvPr/>
        </p:nvSpPr>
        <p:spPr>
          <a:xfrm>
            <a:off x="7010400" y="6572250"/>
            <a:ext cx="2133600" cy="28575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91DE1B9-B2EB-436C-AEE0-9F204F0CDAA1}" type="slidenum">
              <a:rPr lang="ru-RU" sz="8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>
            <a:off x="1929607" y="3713956"/>
            <a:ext cx="4857750" cy="158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2" name="TextBox 10"/>
          <p:cNvSpPr txBox="1">
            <a:spLocks noChangeArrowheads="1"/>
          </p:cNvSpPr>
          <p:nvPr/>
        </p:nvSpPr>
        <p:spPr bwMode="auto">
          <a:xfrm>
            <a:off x="357188" y="2428875"/>
            <a:ext cx="385762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Разработать единые форматы данных и внедрить их во все ресурсы.</a:t>
            </a:r>
          </a:p>
          <a:p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Обмен самими данными между ресурсами сохранить по принципу «каждый с каждым», не связывая данные ресурсов</a:t>
            </a:r>
          </a:p>
        </p:txBody>
      </p:sp>
      <p:sp>
        <p:nvSpPr>
          <p:cNvPr id="43013" name="TextBox 12"/>
          <p:cNvSpPr txBox="1">
            <a:spLocks noChangeArrowheads="1"/>
          </p:cNvSpPr>
          <p:nvPr/>
        </p:nvSpPr>
        <p:spPr bwMode="auto">
          <a:xfrm>
            <a:off x="4643438" y="2428875"/>
            <a:ext cx="428625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Связать данные по </a:t>
            </a:r>
            <a:r>
              <a:rPr lang="en-US">
                <a:solidFill>
                  <a:srgbClr val="002060"/>
                </a:solidFill>
                <a:cs typeface="Times New Roman" pitchFamily="18" charset="0"/>
              </a:rPr>
              <a:t>ID</a:t>
            </a: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 и осуществлять обмен через единую систему. </a:t>
            </a:r>
            <a:br>
              <a:rPr lang="ru-RU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>
                <a:solidFill>
                  <a:srgbClr val="002060"/>
                </a:solidFill>
                <a:cs typeface="Times New Roman" pitchFamily="18" charset="0"/>
              </a:rPr>
              <a:t>Затем перейти к унификации форматов там, где есть обмен данными</a:t>
            </a:r>
          </a:p>
        </p:txBody>
      </p:sp>
      <p:sp>
        <p:nvSpPr>
          <p:cNvPr id="43014" name="TextBox 17"/>
          <p:cNvSpPr txBox="1">
            <a:spLocks noChangeArrowheads="1"/>
          </p:cNvSpPr>
          <p:nvPr/>
        </p:nvSpPr>
        <p:spPr bwMode="auto">
          <a:xfrm>
            <a:off x="1714500" y="1428750"/>
            <a:ext cx="7858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002060"/>
                </a:solidFill>
                <a:cs typeface="Times New Roman" pitchFamily="18" charset="0"/>
              </a:rPr>
              <a:t>I</a:t>
            </a:r>
            <a:endParaRPr lang="ru-RU" sz="240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43015" name="TextBox 18"/>
          <p:cNvSpPr txBox="1">
            <a:spLocks noChangeArrowheads="1"/>
          </p:cNvSpPr>
          <p:nvPr/>
        </p:nvSpPr>
        <p:spPr bwMode="auto">
          <a:xfrm>
            <a:off x="6072188" y="1395413"/>
            <a:ext cx="7858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002060"/>
                </a:solidFill>
                <a:cs typeface="Times New Roman" pitchFamily="18" charset="0"/>
              </a:rPr>
              <a:t>II</a:t>
            </a:r>
            <a:endParaRPr lang="ru-RU" sz="2400">
              <a:solidFill>
                <a:srgbClr val="00206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Таблица 36"/>
          <p:cNvGraphicFramePr>
            <a:graphicFrameLocks noGrp="1"/>
          </p:cNvGraphicFramePr>
          <p:nvPr/>
        </p:nvGraphicFramePr>
        <p:xfrm>
          <a:off x="2205261" y="1565176"/>
          <a:ext cx="5112568" cy="3200400"/>
        </p:xfrm>
        <a:graphic>
          <a:graphicData uri="http://schemas.openxmlformats.org/drawingml/2006/table">
            <a:tbl>
              <a:tblPr/>
              <a:tblGrid>
                <a:gridCol w="288032"/>
                <a:gridCol w="648072"/>
                <a:gridCol w="648072"/>
                <a:gridCol w="792088"/>
                <a:gridCol w="691587"/>
                <a:gridCol w="751135"/>
                <a:gridCol w="632509"/>
                <a:gridCol w="661073"/>
              </a:tblGrid>
              <a:tr h="4302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№ </a:t>
                      </a:r>
                      <a:r>
                        <a:rPr lang="ru-RU" sz="800" b="1" i="0" u="none" strike="noStrike" dirty="0" err="1">
                          <a:solidFill>
                            <a:srgbClr val="002060"/>
                          </a:solidFill>
                          <a:latin typeface="Arial"/>
                        </a:rPr>
                        <a:t>зап</a:t>
                      </a:r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latin typeface="Arial"/>
                        </a:rPr>
                        <a:t>.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err="1" smtClean="0">
                          <a:solidFill>
                            <a:srgbClr val="002060"/>
                          </a:solidFill>
                          <a:latin typeface="Arial"/>
                        </a:rPr>
                        <a:t>ИР-эталон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ID</a:t>
                      </a:r>
                    </a:p>
                    <a:p>
                      <a:pPr algn="ctr" rtl="0" fontAlgn="ctr"/>
                      <a:r>
                        <a:rPr lang="ru-RU" sz="800" b="1" i="0" u="none" strike="noStrike" dirty="0" err="1" smtClean="0">
                          <a:solidFill>
                            <a:srgbClr val="002060"/>
                          </a:solidFill>
                          <a:latin typeface="Arial"/>
                        </a:rPr>
                        <a:t>ИР-эталона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 </a:t>
                      </a:r>
                      <a:r>
                        <a:rPr lang="ru-RU" sz="800" b="1" i="0" u="none" strike="noStrike" dirty="0" err="1" smtClean="0">
                          <a:solidFill>
                            <a:srgbClr val="002060"/>
                          </a:solidFill>
                          <a:latin typeface="Arial"/>
                        </a:rPr>
                        <a:t>Наим-ие</a:t>
                      </a: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 </a:t>
                      </a:r>
                      <a:r>
                        <a:rPr lang="ru-RU" sz="800" b="1" i="0" u="none" strike="noStrike" dirty="0" err="1" smtClean="0">
                          <a:solidFill>
                            <a:srgbClr val="002060"/>
                          </a:solidFill>
                          <a:latin typeface="Arial"/>
                        </a:rPr>
                        <a:t>этал</a:t>
                      </a: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.</a:t>
                      </a:r>
                      <a:r>
                        <a:rPr lang="ru-RU" sz="800" b="1" i="0" u="none" strike="noStrike" baseline="0" dirty="0" smtClean="0">
                          <a:solidFill>
                            <a:srgbClr val="002060"/>
                          </a:solidFill>
                          <a:latin typeface="Arial"/>
                        </a:rPr>
                        <a:t> данного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База СНИЛС (ПФР)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kern="1200" dirty="0" smtClean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+mn-cs"/>
                        </a:rPr>
                        <a:t>Реестр паспортов (ФМС)</a:t>
                      </a:r>
                      <a:endParaRPr lang="ru-RU" sz="800" b="1" i="0" u="none" strike="noStrike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ЕГРЮЛ </a:t>
                      </a:r>
                    </a:p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(ФНС)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Реестр лицензий </a:t>
                      </a:r>
                    </a:p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/>
                        </a:rPr>
                        <a:t>в области связи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ЗАГС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свид-ва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 рождении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ФИО </a:t>
                      </a:r>
                      <a:endParaRPr lang="ru-RU" sz="8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800" b="0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ФИО</a:t>
                      </a:r>
                    </a:p>
                    <a:p>
                      <a:pPr algn="ctr" rtl="0" fontAlgn="ctr"/>
                      <a:r>
                        <a:rPr lang="ru-RU" sz="800" b="0" i="0" u="none" strike="noStrike" kern="12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застрах</a:t>
                      </a:r>
                      <a:r>
                        <a:rPr lang="ru-RU" sz="8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ru-RU" sz="800" b="0" i="0" u="none" strike="noStrike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ФИО</a:t>
                      </a:r>
                    </a:p>
                    <a:p>
                      <a:pPr algn="ctr" rtl="0" fontAlgn="ctr"/>
                      <a:r>
                        <a:rPr lang="ru-RU" sz="8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гражданина</a:t>
                      </a:r>
                      <a:endParaRPr lang="ru-RU" sz="800" b="0" i="0" u="none" strike="noStrike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ФИО ген.</a:t>
                      </a:r>
                      <a:r>
                        <a:rPr lang="ru-RU" sz="8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директора</a:t>
                      </a:r>
                      <a:r>
                        <a:rPr lang="ru-RU" sz="8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800" b="0" i="0" u="none" strike="noStrike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ФИО ген. </a:t>
                      </a:r>
                      <a:r>
                        <a:rPr lang="ru-RU" sz="800" b="0" i="0" u="none" strike="noStrike" kern="12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дир</a:t>
                      </a:r>
                      <a:r>
                        <a:rPr lang="ru-RU" sz="8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800" b="0" i="0" u="none" strike="noStrike" kern="120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лиценз</a:t>
                      </a:r>
                      <a:r>
                        <a:rPr lang="ru-RU" sz="8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застрах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гражданина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2381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endParaRPr lang="ru-RU" sz="8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рождения</a:t>
                      </a:r>
                      <a:endParaRPr lang="ru-RU" sz="8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застрах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ctr"/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гражданина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ген. директора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2381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6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6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рождения</a:t>
                      </a:r>
                      <a:endParaRPr lang="ru-RU" sz="8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застрах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гражданина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215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kern="1200" dirty="0" smtClean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+mn-cs"/>
                        </a:rPr>
                        <a:t>Реестр паспортов (ФМС)</a:t>
                      </a:r>
                      <a:endParaRPr lang="ru-RU" sz="800" b="1" i="0" u="none" strike="noStrike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паспорта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выдачи 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паспорта</a:t>
                      </a:r>
                      <a:endParaRPr lang="ru-RU" sz="8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800" b="0" i="0" u="none" strike="noStrike" kern="1200" dirty="0" smtClean="0">
                          <a:ln>
                            <a:solidFill>
                              <a:schemeClr val="bg1">
                                <a:lumMod val="65000"/>
                              </a:schemeClr>
                            </a:solidFill>
                            <a:prstDash val="lgDash"/>
                          </a:ln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800" b="0" i="0" u="none" strike="noStrike" kern="1200" dirty="0">
                        <a:ln>
                          <a:solidFill>
                            <a:schemeClr val="bg1">
                              <a:lumMod val="65000"/>
                            </a:schemeClr>
                          </a:solidFill>
                          <a:prstDash val="lgDash"/>
                        </a:ln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выдачи 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паспорта </a:t>
                      </a:r>
                    </a:p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ген. </a:t>
                      </a:r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дир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kern="1200" dirty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624"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выдавший</a:t>
                      </a:r>
                      <a:r>
                        <a:rPr lang="ru-RU" sz="800" b="0" i="0" u="none" strike="noStrike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br>
                        <a:rPr lang="ru-RU" sz="800" b="0" i="0" u="none" strike="noStrike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орган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1">
                              <a:lumMod val="65000"/>
                            </a:schemeClr>
                          </a:solidFill>
                          <a:prstDash val="lgDash"/>
                        </a:ln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выдавший </a:t>
                      </a:r>
                      <a:b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орган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1906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1" i="0" u="none" strike="noStrike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код подразделения</a:t>
                      </a:r>
                      <a:endParaRPr lang="ru-RU" sz="8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bg1">
                              <a:lumMod val="65000"/>
                            </a:schemeClr>
                          </a:solidFill>
                          <a:prstDash val="lgDash"/>
                        </a:ln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код подразделения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  <a:tr h="2381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ЕГРЮЛ</a:t>
                      </a:r>
                    </a:p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(ФНС)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ИНН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наим</a:t>
                      </a:r>
                      <a:r>
                        <a:rPr lang="ru-RU" sz="800" b="0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800" b="0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ю</a:t>
                      </a:r>
                      <a:r>
                        <a:rPr lang="ru-RU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 л</a:t>
                      </a:r>
                      <a:r>
                        <a:rPr lang="ru-RU" sz="800" b="0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наим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ю.л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.- </a:t>
                      </a:r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лиценз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ГАР</a:t>
                      </a:r>
                    </a:p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(ФНС)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ГАР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адрес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адрес ф.л.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адрес </a:t>
                      </a:r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ю.л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адрес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ю.л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.- </a:t>
                      </a:r>
                      <a:r>
                        <a:rPr lang="ru-RU" sz="800" b="0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лиценз</a:t>
                      </a: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</a:tbl>
          </a:graphicData>
        </a:graphic>
      </p:graphicFrame>
      <p:sp>
        <p:nvSpPr>
          <p:cNvPr id="45058" name="Прямоугольник 202"/>
          <p:cNvSpPr>
            <a:spLocks noChangeArrowheads="1"/>
          </p:cNvSpPr>
          <p:nvPr/>
        </p:nvSpPr>
        <p:spPr bwMode="auto">
          <a:xfrm>
            <a:off x="0" y="442913"/>
            <a:ext cx="9144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>
                <a:solidFill>
                  <a:srgbClr val="C00000"/>
                </a:solidFill>
              </a:rPr>
              <a:t>Реестр видов данных – необходим для </a:t>
            </a:r>
            <a:r>
              <a:rPr lang="en-US" altLang="ru-RU" sz="1600">
                <a:solidFill>
                  <a:srgbClr val="C00000"/>
                </a:solidFill>
              </a:rPr>
              <a:t>I</a:t>
            </a:r>
            <a:r>
              <a:rPr lang="ru-RU" altLang="ru-RU" sz="1600">
                <a:solidFill>
                  <a:srgbClr val="C00000"/>
                </a:solidFill>
              </a:rPr>
              <a:t>, </a:t>
            </a:r>
            <a:r>
              <a:rPr lang="en-US" altLang="ru-RU" sz="1600">
                <a:solidFill>
                  <a:srgbClr val="C00000"/>
                </a:solidFill>
              </a:rPr>
              <a:t>II </a:t>
            </a:r>
            <a:r>
              <a:rPr lang="ru-RU" altLang="ru-RU" sz="1600">
                <a:solidFill>
                  <a:srgbClr val="C00000"/>
                </a:solidFill>
              </a:rPr>
              <a:t>подходов</a:t>
            </a:r>
          </a:p>
        </p:txBody>
      </p:sp>
      <p:sp>
        <p:nvSpPr>
          <p:cNvPr id="190" name="Номер слайда 16"/>
          <p:cNvSpPr txBox="1">
            <a:spLocks/>
          </p:cNvSpPr>
          <p:nvPr/>
        </p:nvSpPr>
        <p:spPr>
          <a:xfrm>
            <a:off x="7010400" y="6572250"/>
            <a:ext cx="2133600" cy="28575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A903E82-2AA3-4453-B9C4-8554FE20CF29}" type="slidenum">
              <a:rPr lang="ru-RU" sz="8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5813" y="5072063"/>
            <a:ext cx="7929562" cy="1285875"/>
          </a:xfrm>
          <a:prstGeom prst="roundRect">
            <a:avLst>
              <a:gd name="adj" fmla="val 8073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600">
                <a:solidFill>
                  <a:srgbClr val="C00000"/>
                </a:solidFill>
                <a:latin typeface="Arial" charset="0"/>
                <a:ea typeface="MS PGothic" pitchFamily="34" charset="-128"/>
              </a:rPr>
              <a:t>Вывод: </a:t>
            </a:r>
          </a:p>
          <a:p>
            <a:pPr algn="ctr"/>
            <a:r>
              <a:rPr lang="ru-RU" altLang="ru-RU" sz="1600">
                <a:solidFill>
                  <a:srgbClr val="002060"/>
                </a:solidFill>
                <a:ea typeface="MS PGothic" pitchFamily="34" charset="-128"/>
                <a:cs typeface="Times New Roman" pitchFamily="18" charset="0"/>
              </a:rPr>
              <a:t>РВД – вспомогательный инструмент для корректного формирования мета-данных. </a:t>
            </a:r>
          </a:p>
          <a:p>
            <a:pPr algn="ctr"/>
            <a:r>
              <a:rPr lang="ru-RU" altLang="ru-RU" sz="1600">
                <a:solidFill>
                  <a:srgbClr val="002060"/>
                </a:solidFill>
                <a:ea typeface="MS PGothic" pitchFamily="34" charset="-128"/>
                <a:cs typeface="Times New Roman" pitchFamily="18" charset="0"/>
              </a:rPr>
              <a:t>Вместе с тем, </a:t>
            </a:r>
            <a:r>
              <a:rPr lang="ru-RU" sz="1600">
                <a:solidFill>
                  <a:srgbClr val="002060"/>
                </a:solidFill>
                <a:ea typeface="MS PGothic" pitchFamily="34" charset="-128"/>
                <a:cs typeface="Times New Roman" pitchFamily="18" charset="0"/>
              </a:rPr>
              <a:t>для обмена данными о конкретных объектах нужны дополнительные технологии </a:t>
            </a:r>
          </a:p>
          <a:p>
            <a:pPr algn="ctr"/>
            <a:r>
              <a:rPr lang="ru-RU" sz="1600">
                <a:solidFill>
                  <a:srgbClr val="C00000"/>
                </a:solidFill>
                <a:latin typeface="Arial" charset="0"/>
                <a:ea typeface="MS PGothic" pitchFamily="34" charset="-128"/>
              </a:rPr>
              <a:t> </a:t>
            </a:r>
          </a:p>
        </p:txBody>
      </p:sp>
      <p:sp>
        <p:nvSpPr>
          <p:cNvPr id="28" name="Стрелка вправо 27"/>
          <p:cNvSpPr/>
          <p:nvPr/>
        </p:nvSpPr>
        <p:spPr>
          <a:xfrm rot="5400000">
            <a:off x="850900" y="2690813"/>
            <a:ext cx="279400" cy="431800"/>
          </a:xfrm>
          <a:prstGeom prst="rightArrow">
            <a:avLst/>
          </a:prstGeom>
          <a:solidFill>
            <a:schemeClr val="accent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142875" y="1635125"/>
            <a:ext cx="1785938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rtl="1">
              <a:defRPr/>
            </a:pPr>
            <a:r>
              <a:rPr lang="ru-RU" sz="8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1. Формируют перечень данных, </a:t>
            </a:r>
          </a:p>
          <a:p>
            <a:pPr rtl="1">
              <a:defRPr/>
            </a:pPr>
            <a:r>
              <a:rPr lang="ru-RU" sz="8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которые содержатся в ИР для включения в заявку,</a:t>
            </a:r>
          </a:p>
          <a:p>
            <a:pPr rtl="1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rtl="1">
              <a:defRPr/>
            </a:pPr>
            <a:r>
              <a:rPr lang="ru-RU" sz="8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2. Подают  через Систему заявку в РВД.</a:t>
            </a:r>
          </a:p>
        </p:txBody>
      </p:sp>
      <p:sp>
        <p:nvSpPr>
          <p:cNvPr id="34" name="Стрелка вправо 33"/>
          <p:cNvSpPr/>
          <p:nvPr/>
        </p:nvSpPr>
        <p:spPr>
          <a:xfrm>
            <a:off x="1946275" y="3856038"/>
            <a:ext cx="254000" cy="431800"/>
          </a:xfrm>
          <a:prstGeom prst="rightArrow">
            <a:avLst/>
          </a:prstGeom>
          <a:solidFill>
            <a:schemeClr val="accent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" name="Группа 38"/>
          <p:cNvGrpSpPr>
            <a:grpSpLocks/>
          </p:cNvGrpSpPr>
          <p:nvPr/>
        </p:nvGrpSpPr>
        <p:grpSpPr bwMode="auto">
          <a:xfrm>
            <a:off x="104775" y="1292225"/>
            <a:ext cx="1819275" cy="1393825"/>
            <a:chOff x="0" y="1225327"/>
            <a:chExt cx="1819367" cy="1393675"/>
          </a:xfrm>
        </p:grpSpPr>
        <p:sp>
          <p:nvSpPr>
            <p:cNvPr id="45089" name="TextBox 20"/>
            <p:cNvSpPr txBox="1">
              <a:spLocks noChangeArrowheads="1"/>
            </p:cNvSpPr>
            <p:nvPr/>
          </p:nvSpPr>
          <p:spPr bwMode="auto">
            <a:xfrm>
              <a:off x="318195" y="1225327"/>
              <a:ext cx="11781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100" b="1">
                  <a:solidFill>
                    <a:srgbClr val="002060"/>
                  </a:solidFill>
                </a:rPr>
                <a:t>Отв. ОИВ</a:t>
              </a:r>
            </a:p>
          </p:txBody>
        </p:sp>
        <p:sp>
          <p:nvSpPr>
            <p:cNvPr id="45090" name="TextBox 14"/>
            <p:cNvSpPr txBox="1">
              <a:spLocks noChangeArrowheads="1"/>
            </p:cNvSpPr>
            <p:nvPr/>
          </p:nvSpPr>
          <p:spPr bwMode="auto">
            <a:xfrm>
              <a:off x="0" y="1399059"/>
              <a:ext cx="558166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100">
                  <a:solidFill>
                    <a:srgbClr val="002060"/>
                  </a:solidFill>
                </a:rPr>
                <a:t>ЗАГС</a:t>
              </a:r>
            </a:p>
          </p:txBody>
        </p:sp>
        <p:sp>
          <p:nvSpPr>
            <p:cNvPr id="45091" name="TextBox 15"/>
            <p:cNvSpPr txBox="1">
              <a:spLocks noChangeArrowheads="1"/>
            </p:cNvSpPr>
            <p:nvPr/>
          </p:nvSpPr>
          <p:spPr bwMode="auto">
            <a:xfrm>
              <a:off x="448494" y="1399059"/>
              <a:ext cx="500458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100">
                  <a:solidFill>
                    <a:srgbClr val="002060"/>
                  </a:solidFill>
                </a:rPr>
                <a:t>ПФР</a:t>
              </a:r>
            </a:p>
          </p:txBody>
        </p:sp>
        <p:sp>
          <p:nvSpPr>
            <p:cNvPr id="45092" name="TextBox 16"/>
            <p:cNvSpPr txBox="1">
              <a:spLocks noChangeArrowheads="1"/>
            </p:cNvSpPr>
            <p:nvPr/>
          </p:nvSpPr>
          <p:spPr bwMode="auto">
            <a:xfrm>
              <a:off x="861492" y="1399059"/>
              <a:ext cx="524503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100">
                  <a:solidFill>
                    <a:srgbClr val="002060"/>
                  </a:solidFill>
                </a:rPr>
                <a:t>ФМС</a:t>
              </a:r>
            </a:p>
          </p:txBody>
        </p:sp>
        <p:sp>
          <p:nvSpPr>
            <p:cNvPr id="45093" name="TextBox 18"/>
            <p:cNvSpPr txBox="1">
              <a:spLocks noChangeArrowheads="1"/>
            </p:cNvSpPr>
            <p:nvPr/>
          </p:nvSpPr>
          <p:spPr bwMode="auto">
            <a:xfrm>
              <a:off x="1322115" y="1399059"/>
              <a:ext cx="49725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100">
                  <a:solidFill>
                    <a:srgbClr val="002060"/>
                  </a:solidFill>
                </a:rPr>
                <a:t>ФНС</a:t>
              </a: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38102" y="1226915"/>
              <a:ext cx="1711412" cy="1392087"/>
            </a:xfrm>
            <a:prstGeom prst="roundRect">
              <a:avLst>
                <a:gd name="adj" fmla="val 6084"/>
              </a:avLst>
            </a:prstGeom>
            <a:noFill/>
            <a:ln w="127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3" name="Группа 40"/>
          <p:cNvGrpSpPr>
            <a:grpSpLocks/>
          </p:cNvGrpSpPr>
          <p:nvPr/>
        </p:nvGrpSpPr>
        <p:grpSpPr bwMode="auto">
          <a:xfrm>
            <a:off x="142875" y="3087688"/>
            <a:ext cx="1749425" cy="1928812"/>
            <a:chOff x="-311148" y="3428999"/>
            <a:chExt cx="1728192" cy="2036799"/>
          </a:xfrm>
        </p:grpSpPr>
        <p:sp>
          <p:nvSpPr>
            <p:cNvPr id="45087" name="TextBox 29"/>
            <p:cNvSpPr txBox="1">
              <a:spLocks noChangeArrowheads="1"/>
            </p:cNvSpPr>
            <p:nvPr/>
          </p:nvSpPr>
          <p:spPr bwMode="auto">
            <a:xfrm>
              <a:off x="-300482" y="3429000"/>
              <a:ext cx="158417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100" b="1">
                  <a:solidFill>
                    <a:srgbClr val="002060"/>
                  </a:solidFill>
                </a:rPr>
                <a:t>Оператор РВД</a:t>
              </a: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-311148" y="3428999"/>
              <a:ext cx="1728192" cy="2036799"/>
            </a:xfrm>
            <a:prstGeom prst="roundRect">
              <a:avLst>
                <a:gd name="adj" fmla="val 5642"/>
              </a:avLst>
            </a:prstGeom>
            <a:noFill/>
            <a:ln w="127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43" name="Овал 42"/>
          <p:cNvSpPr/>
          <p:nvPr/>
        </p:nvSpPr>
        <p:spPr>
          <a:xfrm>
            <a:off x="47625" y="1028700"/>
            <a:ext cx="215900" cy="215900"/>
          </a:xfrm>
          <a:prstGeom prst="ellipse">
            <a:avLst/>
          </a:prstGeom>
          <a:noFill/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105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69850" y="2813050"/>
            <a:ext cx="215900" cy="215900"/>
          </a:xfrm>
          <a:prstGeom prst="ellipse">
            <a:avLst/>
          </a:prstGeom>
          <a:noFill/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105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7504113" y="2871788"/>
            <a:ext cx="215900" cy="217487"/>
          </a:xfrm>
          <a:prstGeom prst="ellipse">
            <a:avLst/>
          </a:prstGeom>
          <a:noFill/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05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Стрелка вправо 49"/>
          <p:cNvSpPr/>
          <p:nvPr/>
        </p:nvSpPr>
        <p:spPr>
          <a:xfrm>
            <a:off x="7351713" y="3860800"/>
            <a:ext cx="215900" cy="431800"/>
          </a:xfrm>
          <a:prstGeom prst="rightArrow">
            <a:avLst/>
          </a:prstGeom>
          <a:solidFill>
            <a:schemeClr val="accent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4" name="Группа 50"/>
          <p:cNvGrpSpPr>
            <a:grpSpLocks/>
          </p:cNvGrpSpPr>
          <p:nvPr/>
        </p:nvGrpSpPr>
        <p:grpSpPr bwMode="auto">
          <a:xfrm>
            <a:off x="7577138" y="3141663"/>
            <a:ext cx="1633537" cy="1905000"/>
            <a:chOff x="187450" y="3429003"/>
            <a:chExt cx="1633388" cy="2222858"/>
          </a:xfrm>
        </p:grpSpPr>
        <p:sp>
          <p:nvSpPr>
            <p:cNvPr id="45085" name="TextBox 51"/>
            <p:cNvSpPr txBox="1">
              <a:spLocks noChangeArrowheads="1"/>
            </p:cNvSpPr>
            <p:nvPr/>
          </p:nvSpPr>
          <p:spPr bwMode="auto">
            <a:xfrm>
              <a:off x="253997" y="3533331"/>
              <a:ext cx="1566841" cy="2118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>
                  <a:solidFill>
                    <a:srgbClr val="002060"/>
                  </a:solidFill>
                </a:rPr>
                <a:t>Наборы видов данных используются:</a:t>
              </a:r>
            </a:p>
            <a:p>
              <a:endParaRPr lang="ru-RU" sz="1000" b="1">
                <a:solidFill>
                  <a:srgbClr val="002060"/>
                </a:solidFill>
              </a:endParaRPr>
            </a:p>
            <a:p>
              <a:pPr>
                <a:buFontTx/>
                <a:buChar char="-"/>
              </a:pPr>
              <a:r>
                <a:rPr lang="ru-RU" sz="1000">
                  <a:solidFill>
                    <a:srgbClr val="002060"/>
                  </a:solidFill>
                </a:rPr>
                <a:t> при утверждении НПА об ИР,</a:t>
              </a:r>
            </a:p>
            <a:p>
              <a:endParaRPr lang="ru-RU" sz="1000">
                <a:solidFill>
                  <a:srgbClr val="002060"/>
                </a:solidFill>
              </a:endParaRPr>
            </a:p>
            <a:p>
              <a:pPr>
                <a:buFontTx/>
                <a:buChar char="-"/>
              </a:pPr>
              <a:r>
                <a:rPr lang="ru-RU" sz="1000">
                  <a:solidFill>
                    <a:srgbClr val="002060"/>
                  </a:solidFill>
                </a:rPr>
                <a:t> для ведения самого ИР.</a:t>
              </a:r>
            </a:p>
            <a:p>
              <a:pPr>
                <a:buFontTx/>
                <a:buChar char="-"/>
              </a:pPr>
              <a:endParaRPr lang="ru-RU" sz="1100" b="1">
                <a:solidFill>
                  <a:srgbClr val="002060"/>
                </a:solidFill>
              </a:endParaRPr>
            </a:p>
            <a:p>
              <a:endParaRPr lang="ru-RU" sz="1100" b="1">
                <a:solidFill>
                  <a:srgbClr val="002060"/>
                </a:solidFill>
              </a:endParaRPr>
            </a:p>
          </p:txBody>
        </p:sp>
        <p:sp>
          <p:nvSpPr>
            <p:cNvPr id="53" name="Скругленный прямоугольник 52"/>
            <p:cNvSpPr/>
            <p:nvPr/>
          </p:nvSpPr>
          <p:spPr>
            <a:xfrm>
              <a:off x="187450" y="3429003"/>
              <a:ext cx="1458779" cy="1835710"/>
            </a:xfrm>
            <a:prstGeom prst="roundRect">
              <a:avLst>
                <a:gd name="adj" fmla="val 8098"/>
              </a:avLst>
            </a:prstGeom>
            <a:noFill/>
            <a:ln w="127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142875" y="3302000"/>
            <a:ext cx="178593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1"/>
            <a:r>
              <a:rPr lang="ru-RU" sz="800">
                <a:solidFill>
                  <a:srgbClr val="002060"/>
                </a:solidFill>
              </a:rPr>
              <a:t>1. Определяет  совместно с ОИВ виды данных (эталонные, дублирующиеся, источники, форматы и пр.),</a:t>
            </a:r>
          </a:p>
          <a:p>
            <a:pPr rtl="1"/>
            <a:endParaRPr lang="ru-RU" sz="800">
              <a:solidFill>
                <a:srgbClr val="002060"/>
              </a:solidFill>
            </a:endParaRPr>
          </a:p>
          <a:p>
            <a:pPr rtl="1"/>
            <a:r>
              <a:rPr lang="ru-RU" sz="800">
                <a:solidFill>
                  <a:srgbClr val="002060"/>
                </a:solidFill>
              </a:rPr>
              <a:t>2. Распределяет данные в РВД.</a:t>
            </a:r>
          </a:p>
          <a:p>
            <a:pPr rtl="1"/>
            <a:r>
              <a:rPr lang="ru-RU" sz="800">
                <a:solidFill>
                  <a:srgbClr val="002060"/>
                </a:solidFill>
              </a:rPr>
              <a:t>Включает  описание форматов эталонных данных, в т.ч. справочников,</a:t>
            </a:r>
          </a:p>
          <a:p>
            <a:pPr rtl="1"/>
            <a:endParaRPr lang="ru-RU" sz="800">
              <a:solidFill>
                <a:srgbClr val="002060"/>
              </a:solidFill>
            </a:endParaRPr>
          </a:p>
          <a:p>
            <a:pPr rtl="1"/>
            <a:r>
              <a:rPr lang="ru-RU" sz="800">
                <a:solidFill>
                  <a:srgbClr val="002060"/>
                </a:solidFill>
              </a:rPr>
              <a:t>3. Обеспечивает доступ  ОИВ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к РВД в целях формирования НПА и создания (ведения ИР).</a:t>
            </a:r>
            <a:endParaRPr lang="ru-RU" sz="800" b="1">
              <a:solidFill>
                <a:srgbClr val="002060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591050" y="2000250"/>
            <a:ext cx="665163" cy="1308100"/>
          </a:xfrm>
          <a:prstGeom prst="roundRect">
            <a:avLst/>
          </a:prstGeom>
          <a:noFill/>
          <a:ln w="158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6677025" y="2000250"/>
            <a:ext cx="647700" cy="2786063"/>
          </a:xfrm>
          <a:prstGeom prst="roundRect">
            <a:avLst/>
          </a:prstGeom>
          <a:noFill/>
          <a:ln w="158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302250" y="2001838"/>
            <a:ext cx="682625" cy="2784475"/>
          </a:xfrm>
          <a:prstGeom prst="roundRect">
            <a:avLst/>
          </a:prstGeom>
          <a:noFill/>
          <a:ln w="158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6011863" y="2001838"/>
            <a:ext cx="636587" cy="2784475"/>
          </a:xfrm>
          <a:prstGeom prst="roundRect">
            <a:avLst/>
          </a:prstGeom>
          <a:noFill/>
          <a:ln w="158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7777163" y="1500188"/>
            <a:ext cx="12954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>
                <a:solidFill>
                  <a:srgbClr val="002060"/>
                </a:solidFill>
              </a:rPr>
              <a:t>Наборы видов данных</a:t>
            </a:r>
          </a:p>
        </p:txBody>
      </p:sp>
      <p:cxnSp>
        <p:nvCxnSpPr>
          <p:cNvPr id="59" name="Прямая соединительная линия 58"/>
          <p:cNvCxnSpPr>
            <a:stCxn id="51" idx="0"/>
            <a:endCxn id="58" idx="1"/>
          </p:cNvCxnSpPr>
          <p:nvPr/>
        </p:nvCxnSpPr>
        <p:spPr>
          <a:xfrm rot="5400000" flipH="1" flipV="1">
            <a:off x="7246938" y="1470025"/>
            <a:ext cx="284162" cy="776288"/>
          </a:xfrm>
          <a:prstGeom prst="line">
            <a:avLst/>
          </a:prstGeom>
          <a:noFill/>
          <a:ln w="158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0" name="Прямая соединительная линия 59"/>
          <p:cNvCxnSpPr>
            <a:stCxn id="57" idx="0"/>
            <a:endCxn id="58" idx="1"/>
          </p:cNvCxnSpPr>
          <p:nvPr/>
        </p:nvCxnSpPr>
        <p:spPr>
          <a:xfrm rot="5400000" flipH="1" flipV="1">
            <a:off x="6911182" y="1135856"/>
            <a:ext cx="285750" cy="1446213"/>
          </a:xfrm>
          <a:prstGeom prst="line">
            <a:avLst/>
          </a:prstGeom>
          <a:noFill/>
          <a:ln w="158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1" name="Прямая соединительная линия 60"/>
          <p:cNvCxnSpPr>
            <a:endCxn id="58" idx="1"/>
          </p:cNvCxnSpPr>
          <p:nvPr/>
        </p:nvCxnSpPr>
        <p:spPr>
          <a:xfrm flipV="1">
            <a:off x="5643563" y="1716088"/>
            <a:ext cx="2133600" cy="285750"/>
          </a:xfrm>
          <a:prstGeom prst="line">
            <a:avLst/>
          </a:prstGeom>
          <a:noFill/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2" name="Прямая соединительная линия 61"/>
          <p:cNvCxnSpPr>
            <a:stCxn id="45" idx="0"/>
            <a:endCxn id="58" idx="1"/>
          </p:cNvCxnSpPr>
          <p:nvPr/>
        </p:nvCxnSpPr>
        <p:spPr>
          <a:xfrm rot="5400000" flipH="1" flipV="1">
            <a:off x="6207920" y="431006"/>
            <a:ext cx="284162" cy="2854325"/>
          </a:xfrm>
          <a:prstGeom prst="line">
            <a:avLst/>
          </a:prstGeom>
          <a:noFill/>
          <a:ln w="15875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3" name="Левая фигурная скобка 62"/>
          <p:cNvSpPr/>
          <p:nvPr/>
        </p:nvSpPr>
        <p:spPr>
          <a:xfrm rot="5400000">
            <a:off x="5876132" y="113506"/>
            <a:ext cx="144462" cy="2759075"/>
          </a:xfrm>
          <a:prstGeom prst="leftBrace">
            <a:avLst>
              <a:gd name="adj1" fmla="val 85054"/>
              <a:gd name="adj2" fmla="val 50331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082" name="Прямоугольник 63"/>
          <p:cNvSpPr>
            <a:spLocks noChangeArrowheads="1"/>
          </p:cNvSpPr>
          <p:nvPr/>
        </p:nvSpPr>
        <p:spPr bwMode="auto">
          <a:xfrm>
            <a:off x="5214938" y="1252538"/>
            <a:ext cx="14636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ctr"/>
            <a:r>
              <a:rPr lang="ru-RU" sz="800" b="1">
                <a:solidFill>
                  <a:srgbClr val="002060"/>
                </a:solidFill>
              </a:rPr>
              <a:t>Дублирующиеся данные</a:t>
            </a:r>
          </a:p>
        </p:txBody>
      </p:sp>
      <p:sp>
        <p:nvSpPr>
          <p:cNvPr id="45083" name="Прямоугольник 65"/>
          <p:cNvSpPr>
            <a:spLocks noChangeArrowheads="1"/>
          </p:cNvSpPr>
          <p:nvPr/>
        </p:nvSpPr>
        <p:spPr bwMode="auto">
          <a:xfrm>
            <a:off x="2955925" y="1252538"/>
            <a:ext cx="11874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ctr"/>
            <a:r>
              <a:rPr lang="ru-RU" sz="800" b="1">
                <a:solidFill>
                  <a:srgbClr val="002060"/>
                </a:solidFill>
              </a:rPr>
              <a:t>Эталонные данные</a:t>
            </a:r>
          </a:p>
        </p:txBody>
      </p:sp>
      <p:sp>
        <p:nvSpPr>
          <p:cNvPr id="67" name="Левая фигурная скобка 66"/>
          <p:cNvSpPr/>
          <p:nvPr/>
        </p:nvSpPr>
        <p:spPr>
          <a:xfrm rot="5400000">
            <a:off x="3459163" y="458788"/>
            <a:ext cx="153987" cy="2071687"/>
          </a:xfrm>
          <a:prstGeom prst="leftBrace">
            <a:avLst>
              <a:gd name="adj1" fmla="val 85054"/>
              <a:gd name="adj2" fmla="val 50331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4" grpId="0" animBg="1"/>
      <p:bldP spid="43" grpId="0" animBg="1"/>
      <p:bldP spid="44" grpId="0" animBg="1"/>
      <p:bldP spid="49" grpId="0" animBg="1"/>
      <p:bldP spid="50" grpId="0" animBg="1"/>
      <p:bldP spid="41" grpId="0"/>
      <p:bldP spid="45" grpId="0" animBg="1"/>
      <p:bldP spid="51" grpId="0" animBg="1"/>
      <p:bldP spid="56" grpId="0" animBg="1"/>
      <p:bldP spid="57" grpId="0" animBg="1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Полилиния 326"/>
          <p:cNvSpPr/>
          <p:nvPr/>
        </p:nvSpPr>
        <p:spPr>
          <a:xfrm>
            <a:off x="1257300" y="2033588"/>
            <a:ext cx="1762125" cy="3533775"/>
          </a:xfrm>
          <a:custGeom>
            <a:avLst/>
            <a:gdLst>
              <a:gd name="connsiteX0" fmla="*/ 0 w 1762125"/>
              <a:gd name="connsiteY0" fmla="*/ 0 h 3533775"/>
              <a:gd name="connsiteX1" fmla="*/ 304800 w 1762125"/>
              <a:gd name="connsiteY1" fmla="*/ 2781300 h 3533775"/>
              <a:gd name="connsiteX2" fmla="*/ 1762125 w 1762125"/>
              <a:gd name="connsiteY2" fmla="*/ 3533775 h 353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2125" h="3533775">
                <a:moveTo>
                  <a:pt x="0" y="0"/>
                </a:moveTo>
                <a:cubicBezTo>
                  <a:pt x="5556" y="1096169"/>
                  <a:pt x="11113" y="2192338"/>
                  <a:pt x="304800" y="2781300"/>
                </a:cubicBezTo>
                <a:cubicBezTo>
                  <a:pt x="598488" y="3370263"/>
                  <a:pt x="1180306" y="3452019"/>
                  <a:pt x="1762125" y="3533775"/>
                </a:cubicBezTo>
              </a:path>
            </a:pathLst>
          </a:custGeom>
          <a:ln w="3175">
            <a:solidFill>
              <a:srgbClr val="FFC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19425" y="1681163"/>
            <a:ext cx="785813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07" name="Заголовок 1"/>
          <p:cNvSpPr txBox="1">
            <a:spLocks/>
          </p:cNvSpPr>
          <p:nvPr/>
        </p:nvSpPr>
        <p:spPr bwMode="auto">
          <a:xfrm>
            <a:off x="0" y="282575"/>
            <a:ext cx="9144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600">
                <a:solidFill>
                  <a:srgbClr val="C00000"/>
                </a:solidFill>
              </a:rPr>
              <a:t>Обмен данными: текущая ситуация – запрос-ответ</a:t>
            </a:r>
          </a:p>
        </p:txBody>
      </p:sp>
      <p:sp>
        <p:nvSpPr>
          <p:cNvPr id="47108" name="TextBox 65"/>
          <p:cNvSpPr txBox="1">
            <a:spLocks noChangeArrowheads="1"/>
          </p:cNvSpPr>
          <p:nvPr/>
        </p:nvSpPr>
        <p:spPr bwMode="auto">
          <a:xfrm>
            <a:off x="2065338" y="1285875"/>
            <a:ext cx="7207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solidFill>
                  <a:srgbClr val="002060"/>
                </a:solidFill>
              </a:rPr>
              <a:t>&gt; 300 </a:t>
            </a:r>
            <a:r>
              <a:rPr lang="ru-RU" sz="1000">
                <a:solidFill>
                  <a:srgbClr val="002060"/>
                </a:solidFill>
              </a:rPr>
              <a:t>ИР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00063" y="1292225"/>
            <a:ext cx="1030287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+mn-cs"/>
              </a:rPr>
              <a:t>ИР- эталоны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+mn-cs"/>
            </a:endParaRPr>
          </a:p>
        </p:txBody>
      </p:sp>
      <p:sp>
        <p:nvSpPr>
          <p:cNvPr id="47110" name="TextBox 69"/>
          <p:cNvSpPr txBox="1">
            <a:spLocks noChangeArrowheads="1"/>
          </p:cNvSpPr>
          <p:nvPr/>
        </p:nvSpPr>
        <p:spPr bwMode="auto">
          <a:xfrm>
            <a:off x="2947988" y="1681163"/>
            <a:ext cx="714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</a:t>
            </a:r>
            <a:endParaRPr lang="en-US" sz="800">
              <a:solidFill>
                <a:srgbClr val="002060"/>
              </a:solidFill>
            </a:endParaRPr>
          </a:p>
          <a:p>
            <a:endParaRPr lang="ru-RU" sz="800">
              <a:solidFill>
                <a:srgbClr val="002060"/>
              </a:solidFill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3019425" y="3038475"/>
            <a:ext cx="785813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3019425" y="4429125"/>
            <a:ext cx="785813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162300" y="1276350"/>
            <a:ext cx="131445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+mn-cs"/>
              </a:rPr>
              <a:t>ИР- потребители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+mn-cs"/>
            </a:endParaRPr>
          </a:p>
        </p:txBody>
      </p:sp>
      <p:sp>
        <p:nvSpPr>
          <p:cNvPr id="47114" name="TextBox 173"/>
          <p:cNvSpPr txBox="1">
            <a:spLocks noChangeArrowheads="1"/>
          </p:cNvSpPr>
          <p:nvPr/>
        </p:nvSpPr>
        <p:spPr bwMode="auto">
          <a:xfrm>
            <a:off x="2947988" y="3041650"/>
            <a:ext cx="8350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СНИЛС</a:t>
            </a:r>
          </a:p>
        </p:txBody>
      </p:sp>
      <p:sp>
        <p:nvSpPr>
          <p:cNvPr id="47115" name="TextBox 175"/>
          <p:cNvSpPr txBox="1">
            <a:spLocks noChangeArrowheads="1"/>
          </p:cNvSpPr>
          <p:nvPr/>
        </p:nvSpPr>
        <p:spPr bwMode="auto">
          <a:xfrm>
            <a:off x="2947988" y="4395788"/>
            <a:ext cx="8572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ИНН,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№ кадастр. </a:t>
            </a:r>
            <a:br>
              <a:rPr lang="ru-RU" sz="800">
                <a:solidFill>
                  <a:srgbClr val="002060"/>
                </a:solidFill>
              </a:rPr>
            </a:br>
            <a:endParaRPr lang="ru-RU" sz="800">
              <a:solidFill>
                <a:srgbClr val="002060"/>
              </a:solidFill>
            </a:endParaRPr>
          </a:p>
        </p:txBody>
      </p:sp>
      <p:sp>
        <p:nvSpPr>
          <p:cNvPr id="47116" name="TextBox 176"/>
          <p:cNvSpPr txBox="1">
            <a:spLocks noChangeArrowheads="1"/>
          </p:cNvSpPr>
          <p:nvPr/>
        </p:nvSpPr>
        <p:spPr bwMode="auto">
          <a:xfrm>
            <a:off x="2928938" y="2130425"/>
            <a:ext cx="9286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 СНИЛС,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 № паспорта</a:t>
            </a:r>
          </a:p>
        </p:txBody>
      </p:sp>
      <p:sp>
        <p:nvSpPr>
          <p:cNvPr id="47117" name="TextBox 178"/>
          <p:cNvSpPr txBox="1">
            <a:spLocks noChangeArrowheads="1"/>
          </p:cNvSpPr>
          <p:nvPr/>
        </p:nvSpPr>
        <p:spPr bwMode="auto">
          <a:xfrm>
            <a:off x="2947988" y="3500438"/>
            <a:ext cx="8572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 № кадастр.</a:t>
            </a:r>
          </a:p>
        </p:txBody>
      </p:sp>
      <p:sp>
        <p:nvSpPr>
          <p:cNvPr id="47118" name="TextBox 179"/>
          <p:cNvSpPr txBox="1">
            <a:spLocks noChangeArrowheads="1"/>
          </p:cNvSpPr>
          <p:nvPr/>
        </p:nvSpPr>
        <p:spPr bwMode="auto">
          <a:xfrm>
            <a:off x="2952750" y="4867275"/>
            <a:ext cx="9286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СНИЛС, </a:t>
            </a:r>
          </a:p>
          <a:p>
            <a:r>
              <a:rPr lang="ru-RU" sz="800">
                <a:solidFill>
                  <a:srgbClr val="002060"/>
                </a:solidFill>
              </a:rPr>
              <a:t>№ паспорта,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№ лицензии</a:t>
            </a:r>
          </a:p>
        </p:txBody>
      </p:sp>
      <p:sp>
        <p:nvSpPr>
          <p:cNvPr id="47119" name="TextBox 180"/>
          <p:cNvSpPr txBox="1">
            <a:spLocks noChangeArrowheads="1"/>
          </p:cNvSpPr>
          <p:nvPr/>
        </p:nvSpPr>
        <p:spPr bwMode="auto">
          <a:xfrm>
            <a:off x="2947988" y="2582863"/>
            <a:ext cx="5715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</a:t>
            </a:r>
          </a:p>
        </p:txBody>
      </p:sp>
      <p:sp>
        <p:nvSpPr>
          <p:cNvPr id="47120" name="TextBox 181"/>
          <p:cNvSpPr txBox="1">
            <a:spLocks noChangeArrowheads="1"/>
          </p:cNvSpPr>
          <p:nvPr/>
        </p:nvSpPr>
        <p:spPr bwMode="auto">
          <a:xfrm>
            <a:off x="2947988" y="3967163"/>
            <a:ext cx="8572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№ кадастр.</a:t>
            </a: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3019425" y="2120900"/>
            <a:ext cx="785813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3019425" y="4905375"/>
            <a:ext cx="785813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3019425" y="3500438"/>
            <a:ext cx="785813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3019425" y="2582863"/>
            <a:ext cx="785813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41B14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3019425" y="3967163"/>
            <a:ext cx="785813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9B55E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3019425" y="5400675"/>
            <a:ext cx="785813" cy="423863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1143000" y="4681538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1143000" y="1681163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29" name="TextBox 224"/>
          <p:cNvSpPr txBox="1">
            <a:spLocks noChangeArrowheads="1"/>
          </p:cNvSpPr>
          <p:nvPr/>
        </p:nvSpPr>
        <p:spPr bwMode="auto">
          <a:xfrm>
            <a:off x="1071563" y="1681163"/>
            <a:ext cx="7858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</a:t>
            </a:r>
          </a:p>
          <a:p>
            <a:r>
              <a:rPr lang="en-US" sz="800">
                <a:solidFill>
                  <a:srgbClr val="002060"/>
                </a:solidFill>
              </a:rPr>
              <a:t>&gt;</a:t>
            </a:r>
            <a:r>
              <a:rPr lang="ru-RU" sz="800">
                <a:solidFill>
                  <a:srgbClr val="002060"/>
                </a:solidFill>
              </a:rPr>
              <a:t>14</a:t>
            </a:r>
            <a:r>
              <a:rPr lang="en-US" sz="800">
                <a:solidFill>
                  <a:srgbClr val="002060"/>
                </a:solidFill>
              </a:rPr>
              <a:t>5</a:t>
            </a:r>
            <a:r>
              <a:rPr lang="ru-RU" sz="800">
                <a:solidFill>
                  <a:srgbClr val="002060"/>
                </a:solidFill>
              </a:rPr>
              <a:t> млн. </a:t>
            </a:r>
            <a:endParaRPr lang="ru-RU" sz="700">
              <a:solidFill>
                <a:srgbClr val="002060"/>
              </a:solidFill>
            </a:endParaRPr>
          </a:p>
        </p:txBody>
      </p:sp>
      <p:sp>
        <p:nvSpPr>
          <p:cNvPr id="47130" name="TextBox 228"/>
          <p:cNvSpPr txBox="1">
            <a:spLocks noChangeArrowheads="1"/>
          </p:cNvSpPr>
          <p:nvPr/>
        </p:nvSpPr>
        <p:spPr bwMode="auto">
          <a:xfrm>
            <a:off x="1071563" y="4681538"/>
            <a:ext cx="7858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лицензии</a:t>
            </a:r>
          </a:p>
          <a:p>
            <a:r>
              <a:rPr lang="en-US" sz="800">
                <a:solidFill>
                  <a:srgbClr val="002060"/>
                </a:solidFill>
              </a:rPr>
              <a:t>&gt; 100 </a:t>
            </a:r>
            <a:r>
              <a:rPr lang="ru-RU" sz="800">
                <a:solidFill>
                  <a:srgbClr val="002060"/>
                </a:solidFill>
              </a:rPr>
              <a:t>тыс.</a:t>
            </a:r>
          </a:p>
        </p:txBody>
      </p:sp>
      <p:sp>
        <p:nvSpPr>
          <p:cNvPr id="47131" name="TextBox 229"/>
          <p:cNvSpPr txBox="1">
            <a:spLocks noChangeArrowheads="1"/>
          </p:cNvSpPr>
          <p:nvPr/>
        </p:nvSpPr>
        <p:spPr bwMode="auto">
          <a:xfrm>
            <a:off x="214313" y="5467350"/>
            <a:ext cx="785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ЗАГС</a:t>
            </a:r>
          </a:p>
        </p:txBody>
      </p:sp>
      <p:sp>
        <p:nvSpPr>
          <p:cNvPr id="47132" name="TextBox 230"/>
          <p:cNvSpPr txBox="1">
            <a:spLocks noChangeArrowheads="1"/>
          </p:cNvSpPr>
          <p:nvPr/>
        </p:nvSpPr>
        <p:spPr bwMode="auto">
          <a:xfrm>
            <a:off x="214313" y="1752600"/>
            <a:ext cx="785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ПФР</a:t>
            </a:r>
          </a:p>
        </p:txBody>
      </p:sp>
      <p:sp>
        <p:nvSpPr>
          <p:cNvPr id="47133" name="TextBox 231"/>
          <p:cNvSpPr txBox="1">
            <a:spLocks noChangeArrowheads="1"/>
          </p:cNvSpPr>
          <p:nvPr/>
        </p:nvSpPr>
        <p:spPr bwMode="auto">
          <a:xfrm>
            <a:off x="214313" y="2538413"/>
            <a:ext cx="785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ФМС</a:t>
            </a:r>
          </a:p>
        </p:txBody>
      </p:sp>
      <p:sp>
        <p:nvSpPr>
          <p:cNvPr id="47134" name="TextBox 232"/>
          <p:cNvSpPr txBox="1">
            <a:spLocks noChangeArrowheads="1"/>
          </p:cNvSpPr>
          <p:nvPr/>
        </p:nvSpPr>
        <p:spPr bwMode="auto">
          <a:xfrm>
            <a:off x="214313" y="3181350"/>
            <a:ext cx="785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ФНС</a:t>
            </a:r>
          </a:p>
        </p:txBody>
      </p:sp>
      <p:sp>
        <p:nvSpPr>
          <p:cNvPr id="47135" name="TextBox 233"/>
          <p:cNvSpPr txBox="1">
            <a:spLocks noChangeArrowheads="1"/>
          </p:cNvSpPr>
          <p:nvPr/>
        </p:nvSpPr>
        <p:spPr bwMode="auto">
          <a:xfrm>
            <a:off x="214313" y="4110038"/>
            <a:ext cx="785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Росреестр</a:t>
            </a:r>
          </a:p>
        </p:txBody>
      </p:sp>
      <p:sp>
        <p:nvSpPr>
          <p:cNvPr id="47136" name="TextBox 234"/>
          <p:cNvSpPr txBox="1">
            <a:spLocks noChangeArrowheads="1"/>
          </p:cNvSpPr>
          <p:nvPr/>
        </p:nvSpPr>
        <p:spPr bwMode="auto">
          <a:xfrm>
            <a:off x="2952750" y="5357813"/>
            <a:ext cx="857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СНИЛС,</a:t>
            </a:r>
          </a:p>
          <a:p>
            <a:r>
              <a:rPr lang="ru-RU" sz="800">
                <a:solidFill>
                  <a:srgbClr val="002060"/>
                </a:solidFill>
              </a:rPr>
              <a:t>№ записи ЗАГС</a:t>
            </a: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1143000" y="5395913"/>
            <a:ext cx="714375" cy="428625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38" name="TextBox 236"/>
          <p:cNvSpPr txBox="1">
            <a:spLocks noChangeArrowheads="1"/>
          </p:cNvSpPr>
          <p:nvPr/>
        </p:nvSpPr>
        <p:spPr bwMode="auto">
          <a:xfrm>
            <a:off x="1071563" y="5395913"/>
            <a:ext cx="7858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записи ЗАГС</a:t>
            </a:r>
          </a:p>
          <a:p>
            <a:r>
              <a:rPr lang="en-US" sz="800">
                <a:solidFill>
                  <a:srgbClr val="002060"/>
                </a:solidFill>
              </a:rPr>
              <a:t>&gt; 200 </a:t>
            </a:r>
            <a:r>
              <a:rPr lang="ru-RU" sz="800">
                <a:solidFill>
                  <a:srgbClr val="002060"/>
                </a:solidFill>
              </a:rPr>
              <a:t>млн. </a:t>
            </a:r>
          </a:p>
        </p:txBody>
      </p:sp>
      <p:sp>
        <p:nvSpPr>
          <p:cNvPr id="47139" name="TextBox 237"/>
          <p:cNvSpPr txBox="1">
            <a:spLocks noChangeArrowheads="1"/>
          </p:cNvSpPr>
          <p:nvPr/>
        </p:nvSpPr>
        <p:spPr bwMode="auto">
          <a:xfrm>
            <a:off x="214313" y="4752975"/>
            <a:ext cx="785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Россвязь</a:t>
            </a:r>
          </a:p>
        </p:txBody>
      </p:sp>
      <p:sp>
        <p:nvSpPr>
          <p:cNvPr id="278" name="Правая фигурная скобка 277"/>
          <p:cNvSpPr/>
          <p:nvPr/>
        </p:nvSpPr>
        <p:spPr>
          <a:xfrm>
            <a:off x="3857625" y="1681163"/>
            <a:ext cx="142875" cy="4143375"/>
          </a:xfrm>
          <a:prstGeom prst="rightBrace">
            <a:avLst>
              <a:gd name="adj1" fmla="val 192857"/>
              <a:gd name="adj2" fmla="val 50000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7141" name="TextBox 278"/>
          <p:cNvSpPr txBox="1">
            <a:spLocks noChangeArrowheads="1"/>
          </p:cNvSpPr>
          <p:nvPr/>
        </p:nvSpPr>
        <p:spPr bwMode="auto">
          <a:xfrm>
            <a:off x="4000500" y="3538538"/>
            <a:ext cx="1285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>
                <a:solidFill>
                  <a:srgbClr val="002060"/>
                </a:solidFill>
              </a:rPr>
              <a:t>потребность </a:t>
            </a:r>
          </a:p>
          <a:p>
            <a:pPr algn="ctr"/>
            <a:r>
              <a:rPr lang="en-US" sz="800">
                <a:solidFill>
                  <a:srgbClr val="002060"/>
                </a:solidFill>
              </a:rPr>
              <a:t>&gt; </a:t>
            </a:r>
            <a:r>
              <a:rPr lang="ru-RU" sz="800">
                <a:solidFill>
                  <a:srgbClr val="002060"/>
                </a:solidFill>
              </a:rPr>
              <a:t> 50 % данных ИР-Э</a:t>
            </a:r>
          </a:p>
        </p:txBody>
      </p:sp>
      <p:sp>
        <p:nvSpPr>
          <p:cNvPr id="280" name="Правая фигурная скобка 279"/>
          <p:cNvSpPr/>
          <p:nvPr/>
        </p:nvSpPr>
        <p:spPr>
          <a:xfrm flipH="1">
            <a:off x="971550" y="1681163"/>
            <a:ext cx="133350" cy="4143375"/>
          </a:xfrm>
          <a:prstGeom prst="rightBrace">
            <a:avLst>
              <a:gd name="adj1" fmla="val 192857"/>
              <a:gd name="adj2" fmla="val 50000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7143" name="TextBox 283"/>
          <p:cNvSpPr txBox="1">
            <a:spLocks noChangeArrowheads="1"/>
          </p:cNvSpPr>
          <p:nvPr/>
        </p:nvSpPr>
        <p:spPr bwMode="auto">
          <a:xfrm>
            <a:off x="71438" y="3467100"/>
            <a:ext cx="92868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rgbClr val="002060"/>
                </a:solidFill>
              </a:rPr>
              <a:t>&gt;</a:t>
            </a:r>
            <a:r>
              <a:rPr lang="ru-RU" sz="800">
                <a:solidFill>
                  <a:srgbClr val="002060"/>
                </a:solidFill>
              </a:rPr>
              <a:t> 57 видов данных – 1 ИР,</a:t>
            </a:r>
          </a:p>
          <a:p>
            <a:r>
              <a:rPr lang="en-US" sz="800">
                <a:solidFill>
                  <a:srgbClr val="002060"/>
                </a:solidFill>
              </a:rPr>
              <a:t>&gt;</a:t>
            </a:r>
            <a:r>
              <a:rPr lang="ru-RU" sz="800">
                <a:solidFill>
                  <a:srgbClr val="002060"/>
                </a:solidFill>
              </a:rPr>
              <a:t> 7,5 млн. записей – 1 ИР</a:t>
            </a:r>
            <a:r>
              <a:rPr lang="en-US" sz="800">
                <a:solidFill>
                  <a:srgbClr val="002060"/>
                </a:solidFill>
              </a:rPr>
              <a:t> </a:t>
            </a:r>
            <a:endParaRPr lang="ru-RU" sz="700">
              <a:solidFill>
                <a:srgbClr val="002060"/>
              </a:solidFill>
            </a:endParaRPr>
          </a:p>
        </p:txBody>
      </p:sp>
      <p:sp>
        <p:nvSpPr>
          <p:cNvPr id="285" name="Скругленный прямоугольник 284"/>
          <p:cNvSpPr/>
          <p:nvPr/>
        </p:nvSpPr>
        <p:spPr>
          <a:xfrm>
            <a:off x="71438" y="3467100"/>
            <a:ext cx="857250" cy="571500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6" name="Скругленный прямоугольник 285"/>
          <p:cNvSpPr/>
          <p:nvPr/>
        </p:nvSpPr>
        <p:spPr>
          <a:xfrm>
            <a:off x="4071938" y="3538538"/>
            <a:ext cx="1143000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7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538413"/>
            <a:ext cx="2000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538413"/>
            <a:ext cx="2000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2038" y="4581525"/>
            <a:ext cx="2000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4581525"/>
            <a:ext cx="2000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1" name="Прямая со стрелкой 290"/>
          <p:cNvCxnSpPr/>
          <p:nvPr/>
        </p:nvCxnSpPr>
        <p:spPr>
          <a:xfrm rot="10800000">
            <a:off x="1857375" y="1762125"/>
            <a:ext cx="1162050" cy="0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Прямая со стрелкой 291"/>
          <p:cNvCxnSpPr/>
          <p:nvPr/>
        </p:nvCxnSpPr>
        <p:spPr>
          <a:xfrm rot="10800000">
            <a:off x="1866900" y="1966913"/>
            <a:ext cx="1143000" cy="214312"/>
          </a:xfrm>
          <a:prstGeom prst="straightConnector1">
            <a:avLst/>
          </a:prstGeom>
          <a:ln w="3175">
            <a:solidFill>
              <a:schemeClr val="accent2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Прямая со стрелкой 294"/>
          <p:cNvCxnSpPr/>
          <p:nvPr/>
        </p:nvCxnSpPr>
        <p:spPr>
          <a:xfrm rot="10800000" flipV="1">
            <a:off x="1866900" y="2333625"/>
            <a:ext cx="1143000" cy="204788"/>
          </a:xfrm>
          <a:prstGeom prst="straightConnector1">
            <a:avLst/>
          </a:prstGeom>
          <a:ln w="3175">
            <a:solidFill>
              <a:schemeClr val="accent2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Прямая со стрелкой 296"/>
          <p:cNvCxnSpPr/>
          <p:nvPr/>
        </p:nvCxnSpPr>
        <p:spPr>
          <a:xfrm rot="10800000" flipV="1">
            <a:off x="1866900" y="2895600"/>
            <a:ext cx="1143000" cy="357188"/>
          </a:xfrm>
          <a:prstGeom prst="straightConnector1">
            <a:avLst/>
          </a:prstGeom>
          <a:ln w="3175">
            <a:solidFill>
              <a:srgbClr val="41B146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Прямая со стрелкой 299"/>
          <p:cNvCxnSpPr/>
          <p:nvPr/>
        </p:nvCxnSpPr>
        <p:spPr>
          <a:xfrm rot="10800000">
            <a:off x="1857375" y="2038350"/>
            <a:ext cx="1143000" cy="1071563"/>
          </a:xfrm>
          <a:prstGeom prst="straightConnector1">
            <a:avLst/>
          </a:prstGeom>
          <a:ln w="3175">
            <a:solidFill>
              <a:srgbClr val="00B0F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Прямая со стрелкой 303"/>
          <p:cNvCxnSpPr/>
          <p:nvPr/>
        </p:nvCxnSpPr>
        <p:spPr>
          <a:xfrm rot="10800000">
            <a:off x="1857375" y="3324225"/>
            <a:ext cx="1162050" cy="0"/>
          </a:xfrm>
          <a:prstGeom prst="straightConnector1">
            <a:avLst/>
          </a:prstGeom>
          <a:ln w="3175">
            <a:solidFill>
              <a:srgbClr val="00B0F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Прямая со стрелкой 305"/>
          <p:cNvCxnSpPr/>
          <p:nvPr/>
        </p:nvCxnSpPr>
        <p:spPr>
          <a:xfrm rot="10800000">
            <a:off x="1857375" y="3538538"/>
            <a:ext cx="1143000" cy="500062"/>
          </a:xfrm>
          <a:prstGeom prst="straightConnector1">
            <a:avLst/>
          </a:prstGeom>
          <a:ln w="3175">
            <a:solidFill>
              <a:srgbClr val="9B55EF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Прямая со стрелкой 308"/>
          <p:cNvCxnSpPr/>
          <p:nvPr/>
        </p:nvCxnSpPr>
        <p:spPr>
          <a:xfrm rot="10800000">
            <a:off x="1857375" y="4181475"/>
            <a:ext cx="1162050" cy="0"/>
          </a:xfrm>
          <a:prstGeom prst="straightConnector1">
            <a:avLst/>
          </a:prstGeom>
          <a:ln w="3175">
            <a:solidFill>
              <a:srgbClr val="9B55EF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Прямая со стрелкой 309"/>
          <p:cNvCxnSpPr/>
          <p:nvPr/>
        </p:nvCxnSpPr>
        <p:spPr>
          <a:xfrm rot="16200000" flipV="1">
            <a:off x="1178719" y="2574131"/>
            <a:ext cx="2395538" cy="1323975"/>
          </a:xfrm>
          <a:prstGeom prst="straightConnector1">
            <a:avLst/>
          </a:prstGeom>
          <a:ln w="3175">
            <a:solidFill>
              <a:srgbClr val="00FF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Прямая со стрелкой 314"/>
          <p:cNvCxnSpPr/>
          <p:nvPr/>
        </p:nvCxnSpPr>
        <p:spPr>
          <a:xfrm rot="10800000">
            <a:off x="1857375" y="4252913"/>
            <a:ext cx="1143000" cy="285750"/>
          </a:xfrm>
          <a:prstGeom prst="straightConnector1">
            <a:avLst/>
          </a:prstGeom>
          <a:ln w="3175">
            <a:solidFill>
              <a:srgbClr val="00FF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Прямая со стрелкой 325"/>
          <p:cNvCxnSpPr/>
          <p:nvPr/>
        </p:nvCxnSpPr>
        <p:spPr>
          <a:xfrm rot="10800000">
            <a:off x="1857375" y="4895850"/>
            <a:ext cx="1143000" cy="285750"/>
          </a:xfrm>
          <a:prstGeom prst="straightConnector1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Прямая со стрелкой 327"/>
          <p:cNvCxnSpPr/>
          <p:nvPr/>
        </p:nvCxnSpPr>
        <p:spPr>
          <a:xfrm rot="10800000">
            <a:off x="1857375" y="5681663"/>
            <a:ext cx="1162050" cy="0"/>
          </a:xfrm>
          <a:prstGeom prst="straightConnector1">
            <a:avLst/>
          </a:prstGeom>
          <a:ln w="3175">
            <a:solidFill>
              <a:srgbClr val="FFC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3" name="Прямоугольник 332"/>
          <p:cNvSpPr/>
          <p:nvPr/>
        </p:nvSpPr>
        <p:spPr>
          <a:xfrm>
            <a:off x="2214546" y="1661271"/>
            <a:ext cx="324127" cy="169277"/>
          </a:xfrm>
          <a:prstGeom prst="rect">
            <a:avLst/>
          </a:prstGeom>
          <a:solidFill>
            <a:srgbClr val="FBFBFB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34" name="Прямоугольник 333"/>
          <p:cNvSpPr/>
          <p:nvPr/>
        </p:nvSpPr>
        <p:spPr>
          <a:xfrm>
            <a:off x="2214546" y="1981462"/>
            <a:ext cx="324127" cy="169277"/>
          </a:xfrm>
          <a:prstGeom prst="rect">
            <a:avLst/>
          </a:prstGeom>
          <a:solidFill>
            <a:srgbClr val="FBFBFB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35" name="Прямоугольник 334"/>
          <p:cNvSpPr/>
          <p:nvPr/>
        </p:nvSpPr>
        <p:spPr>
          <a:xfrm>
            <a:off x="2366946" y="2338652"/>
            <a:ext cx="324127" cy="169277"/>
          </a:xfrm>
          <a:prstGeom prst="rect">
            <a:avLst/>
          </a:prstGeom>
          <a:solidFill>
            <a:srgbClr val="FBFBFB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36" name="Прямоугольник 335"/>
          <p:cNvSpPr/>
          <p:nvPr/>
        </p:nvSpPr>
        <p:spPr>
          <a:xfrm>
            <a:off x="2266148" y="2512306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37" name="Прямоугольник 336"/>
          <p:cNvSpPr/>
          <p:nvPr/>
        </p:nvSpPr>
        <p:spPr>
          <a:xfrm>
            <a:off x="2000232" y="2824459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38" name="Прямоугольник 337"/>
          <p:cNvSpPr/>
          <p:nvPr/>
        </p:nvSpPr>
        <p:spPr>
          <a:xfrm>
            <a:off x="2409024" y="2940934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39" name="Прямоугольник 338"/>
          <p:cNvSpPr/>
          <p:nvPr/>
        </p:nvSpPr>
        <p:spPr>
          <a:xfrm>
            <a:off x="2561424" y="3226686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42" name="Прямоугольник 341"/>
          <p:cNvSpPr/>
          <p:nvPr/>
        </p:nvSpPr>
        <p:spPr>
          <a:xfrm>
            <a:off x="2194710" y="4967599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23" name="Полилиния 322"/>
          <p:cNvSpPr/>
          <p:nvPr/>
        </p:nvSpPr>
        <p:spPr>
          <a:xfrm>
            <a:off x="1485900" y="2038350"/>
            <a:ext cx="1533525" cy="3057525"/>
          </a:xfrm>
          <a:custGeom>
            <a:avLst/>
            <a:gdLst>
              <a:gd name="connsiteX0" fmla="*/ 0 w 1533525"/>
              <a:gd name="connsiteY0" fmla="*/ 0 h 3124200"/>
              <a:gd name="connsiteX1" fmla="*/ 400050 w 1533525"/>
              <a:gd name="connsiteY1" fmla="*/ 2514600 h 3124200"/>
              <a:gd name="connsiteX2" fmla="*/ 1533525 w 1533525"/>
              <a:gd name="connsiteY2" fmla="*/ 3124200 h 312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3525" h="3124200">
                <a:moveTo>
                  <a:pt x="0" y="0"/>
                </a:moveTo>
                <a:cubicBezTo>
                  <a:pt x="72231" y="996950"/>
                  <a:pt x="144463" y="1993900"/>
                  <a:pt x="400050" y="2514600"/>
                </a:cubicBezTo>
                <a:cubicBezTo>
                  <a:pt x="655638" y="3035300"/>
                  <a:pt x="1094581" y="3079750"/>
                  <a:pt x="1533525" y="3124200"/>
                </a:cubicBezTo>
              </a:path>
            </a:pathLst>
          </a:custGeom>
          <a:ln w="3175">
            <a:solidFill>
              <a:schemeClr val="tx2">
                <a:lumMod val="60000"/>
                <a:lumOff val="40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1" name="Прямоугольник 340"/>
          <p:cNvSpPr/>
          <p:nvPr/>
        </p:nvSpPr>
        <p:spPr>
          <a:xfrm>
            <a:off x="1918483" y="4707834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43" name="Прямоугольник 342"/>
          <p:cNvSpPr/>
          <p:nvPr/>
        </p:nvSpPr>
        <p:spPr>
          <a:xfrm>
            <a:off x="1643042" y="5110475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44" name="Прямоугольник 343"/>
          <p:cNvSpPr/>
          <p:nvPr/>
        </p:nvSpPr>
        <p:spPr>
          <a:xfrm>
            <a:off x="2337586" y="5610541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45" name="Прямоугольник 344"/>
          <p:cNvSpPr/>
          <p:nvPr/>
        </p:nvSpPr>
        <p:spPr>
          <a:xfrm>
            <a:off x="2409024" y="4369694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cxnSp>
        <p:nvCxnSpPr>
          <p:cNvPr id="305" name="Прямая со стрелкой 304"/>
          <p:cNvCxnSpPr/>
          <p:nvPr/>
        </p:nvCxnSpPr>
        <p:spPr>
          <a:xfrm rot="10800000" flipV="1">
            <a:off x="1857375" y="3762375"/>
            <a:ext cx="1143000" cy="357188"/>
          </a:xfrm>
          <a:prstGeom prst="straightConnector1">
            <a:avLst/>
          </a:prstGeom>
          <a:ln w="3175">
            <a:solidFill>
              <a:schemeClr val="accent3">
                <a:lumMod val="75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7" name="Прямоугольник 346"/>
          <p:cNvSpPr/>
          <p:nvPr/>
        </p:nvSpPr>
        <p:spPr>
          <a:xfrm>
            <a:off x="2000232" y="4102992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1143000" y="2433638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78" name="TextBox 225"/>
          <p:cNvSpPr txBox="1">
            <a:spLocks noChangeArrowheads="1"/>
          </p:cNvSpPr>
          <p:nvPr/>
        </p:nvSpPr>
        <p:spPr bwMode="auto">
          <a:xfrm>
            <a:off x="1071563" y="2466975"/>
            <a:ext cx="785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паспорта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en-US" sz="800">
                <a:solidFill>
                  <a:srgbClr val="002060"/>
                </a:solidFill>
              </a:rPr>
              <a:t>&gt; 1</a:t>
            </a:r>
            <a:r>
              <a:rPr lang="ru-RU" sz="800">
                <a:solidFill>
                  <a:srgbClr val="002060"/>
                </a:solidFill>
              </a:rPr>
              <a:t>2</a:t>
            </a:r>
            <a:r>
              <a:rPr lang="en-US" sz="800">
                <a:solidFill>
                  <a:srgbClr val="002060"/>
                </a:solidFill>
              </a:rPr>
              <a:t>0 </a:t>
            </a:r>
            <a:r>
              <a:rPr lang="ru-RU" sz="800">
                <a:solidFill>
                  <a:srgbClr val="002060"/>
                </a:solidFill>
              </a:rPr>
              <a:t>млн.</a:t>
            </a:r>
          </a:p>
        </p:txBody>
      </p:sp>
      <p:sp>
        <p:nvSpPr>
          <p:cNvPr id="348" name="Прямоугольник 347"/>
          <p:cNvSpPr/>
          <p:nvPr/>
        </p:nvSpPr>
        <p:spPr>
          <a:xfrm>
            <a:off x="2000232" y="3941066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cxnSp>
        <p:nvCxnSpPr>
          <p:cNvPr id="312" name="Прямая со стрелкой 311"/>
          <p:cNvCxnSpPr/>
          <p:nvPr/>
        </p:nvCxnSpPr>
        <p:spPr>
          <a:xfrm rot="10800000">
            <a:off x="1785938" y="3538538"/>
            <a:ext cx="1214437" cy="928687"/>
          </a:xfrm>
          <a:prstGeom prst="straightConnector1">
            <a:avLst/>
          </a:prstGeom>
          <a:ln w="3175">
            <a:solidFill>
              <a:srgbClr val="00FF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Прямоугольник 345"/>
          <p:cNvSpPr/>
          <p:nvPr/>
        </p:nvSpPr>
        <p:spPr>
          <a:xfrm>
            <a:off x="2318536" y="3993454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29" name="Скругленный прямоугольник 328"/>
          <p:cNvSpPr/>
          <p:nvPr/>
        </p:nvSpPr>
        <p:spPr>
          <a:xfrm>
            <a:off x="1928813" y="3609975"/>
            <a:ext cx="1000125" cy="231775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83" name="TextBox 280"/>
          <p:cNvSpPr txBox="1">
            <a:spLocks noChangeArrowheads="1"/>
          </p:cNvSpPr>
          <p:nvPr/>
        </p:nvSpPr>
        <p:spPr bwMode="auto">
          <a:xfrm>
            <a:off x="1857375" y="3557588"/>
            <a:ext cx="1143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>
                <a:solidFill>
                  <a:srgbClr val="002060"/>
                </a:solidFill>
              </a:rPr>
              <a:t>&gt; </a:t>
            </a:r>
            <a:r>
              <a:rPr lang="ru-RU" sz="800">
                <a:solidFill>
                  <a:srgbClr val="002060"/>
                </a:solidFill>
              </a:rPr>
              <a:t> </a:t>
            </a:r>
            <a:r>
              <a:rPr lang="en-US" sz="800">
                <a:solidFill>
                  <a:srgbClr val="002060"/>
                </a:solidFill>
              </a:rPr>
              <a:t>4 </a:t>
            </a:r>
            <a:r>
              <a:rPr lang="ru-RU" sz="800">
                <a:solidFill>
                  <a:srgbClr val="002060"/>
                </a:solidFill>
              </a:rPr>
              <a:t>млрд. запросов 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в </a:t>
            </a:r>
            <a:r>
              <a:rPr lang="en-US" sz="800">
                <a:solidFill>
                  <a:srgbClr val="002060"/>
                </a:solidFill>
              </a:rPr>
              <a:t>1 </a:t>
            </a:r>
            <a:r>
              <a:rPr lang="ru-RU" sz="800">
                <a:solidFill>
                  <a:srgbClr val="002060"/>
                </a:solidFill>
              </a:rPr>
              <a:t>г. (ФОИВ)</a:t>
            </a:r>
          </a:p>
        </p:txBody>
      </p:sp>
      <p:sp>
        <p:nvSpPr>
          <p:cNvPr id="325" name="Полилиния 324"/>
          <p:cNvSpPr/>
          <p:nvPr/>
        </p:nvSpPr>
        <p:spPr>
          <a:xfrm>
            <a:off x="1643063" y="2790825"/>
            <a:ext cx="1376362" cy="2219325"/>
          </a:xfrm>
          <a:custGeom>
            <a:avLst/>
            <a:gdLst>
              <a:gd name="connsiteX0" fmla="*/ 0 w 1314450"/>
              <a:gd name="connsiteY0" fmla="*/ 0 h 2219325"/>
              <a:gd name="connsiteX1" fmla="*/ 314325 w 1314450"/>
              <a:gd name="connsiteY1" fmla="*/ 1676400 h 2219325"/>
              <a:gd name="connsiteX2" fmla="*/ 1314450 w 1314450"/>
              <a:gd name="connsiteY2" fmla="*/ 2219325 h 2219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4450" h="2219325">
                <a:moveTo>
                  <a:pt x="0" y="0"/>
                </a:moveTo>
                <a:cubicBezTo>
                  <a:pt x="47625" y="653256"/>
                  <a:pt x="95250" y="1306513"/>
                  <a:pt x="314325" y="1676400"/>
                </a:cubicBezTo>
                <a:cubicBezTo>
                  <a:pt x="533400" y="2046287"/>
                  <a:pt x="923925" y="2132806"/>
                  <a:pt x="1314450" y="2219325"/>
                </a:cubicBezTo>
              </a:path>
            </a:pathLst>
          </a:custGeom>
          <a:ln w="3175">
            <a:solidFill>
              <a:schemeClr val="tx2">
                <a:lumMod val="60000"/>
                <a:lumOff val="40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0" name="Прямоугольник 339"/>
          <p:cNvSpPr/>
          <p:nvPr/>
        </p:nvSpPr>
        <p:spPr>
          <a:xfrm>
            <a:off x="2333609" y="4779272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1143000" y="3929063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87" name="TextBox 227"/>
          <p:cNvSpPr txBox="1">
            <a:spLocks noChangeArrowheads="1"/>
          </p:cNvSpPr>
          <p:nvPr/>
        </p:nvSpPr>
        <p:spPr bwMode="auto">
          <a:xfrm>
            <a:off x="1071563" y="3914775"/>
            <a:ext cx="785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кадастр.</a:t>
            </a:r>
          </a:p>
          <a:p>
            <a:r>
              <a:rPr lang="en-US" sz="800">
                <a:solidFill>
                  <a:srgbClr val="002060"/>
                </a:solidFill>
              </a:rPr>
              <a:t>&gt; 120 </a:t>
            </a:r>
            <a:r>
              <a:rPr lang="ru-RU" sz="800">
                <a:solidFill>
                  <a:srgbClr val="002060"/>
                </a:solidFill>
              </a:rPr>
              <a:t>млн.</a:t>
            </a:r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1143000" y="3181350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189" name="TextBox 226"/>
          <p:cNvSpPr txBox="1">
            <a:spLocks noChangeArrowheads="1"/>
          </p:cNvSpPr>
          <p:nvPr/>
        </p:nvSpPr>
        <p:spPr bwMode="auto">
          <a:xfrm>
            <a:off x="1071563" y="3181350"/>
            <a:ext cx="6429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 ю.л.</a:t>
            </a:r>
          </a:p>
          <a:p>
            <a:r>
              <a:rPr lang="en-US" sz="800">
                <a:solidFill>
                  <a:srgbClr val="002060"/>
                </a:solidFill>
              </a:rPr>
              <a:t>&gt; 8 </a:t>
            </a:r>
            <a:r>
              <a:rPr lang="ru-RU" sz="800">
                <a:solidFill>
                  <a:srgbClr val="002060"/>
                </a:solidFill>
              </a:rPr>
              <a:t>млн.</a:t>
            </a:r>
          </a:p>
        </p:txBody>
      </p:sp>
      <p:cxnSp>
        <p:nvCxnSpPr>
          <p:cNvPr id="375" name="Прямая со стрелкой 374"/>
          <p:cNvCxnSpPr>
            <a:stCxn id="287" idx="0"/>
            <a:endCxn id="18" idx="3"/>
          </p:cNvCxnSpPr>
          <p:nvPr/>
        </p:nvCxnSpPr>
        <p:spPr>
          <a:xfrm rot="16200000" flipV="1">
            <a:off x="4013994" y="1651794"/>
            <a:ext cx="677863" cy="1095375"/>
          </a:xfrm>
          <a:prstGeom prst="straightConnector1">
            <a:avLst/>
          </a:prstGeom>
          <a:ln w="3175">
            <a:solidFill>
              <a:srgbClr val="00206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191" name="Группа 372"/>
          <p:cNvGrpSpPr>
            <a:grpSpLocks/>
          </p:cNvGrpSpPr>
          <p:nvPr/>
        </p:nvGrpSpPr>
        <p:grpSpPr bwMode="auto">
          <a:xfrm>
            <a:off x="4086225" y="1933575"/>
            <a:ext cx="271463" cy="290513"/>
            <a:chOff x="5410205" y="2466968"/>
            <a:chExt cx="271465" cy="290515"/>
          </a:xfrm>
        </p:grpSpPr>
        <p:sp>
          <p:nvSpPr>
            <p:cNvPr id="364" name="Вертикальный свиток 363"/>
            <p:cNvSpPr/>
            <p:nvPr/>
          </p:nvSpPr>
          <p:spPr>
            <a:xfrm flipH="1">
              <a:off x="5410205" y="2466968"/>
              <a:ext cx="214315" cy="214314"/>
            </a:xfrm>
            <a:prstGeom prst="verticalScroll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65" name="Вертикальный свиток 364"/>
            <p:cNvSpPr/>
            <p:nvPr/>
          </p:nvSpPr>
          <p:spPr>
            <a:xfrm flipH="1">
              <a:off x="5438780" y="2505068"/>
              <a:ext cx="214315" cy="214314"/>
            </a:xfrm>
            <a:prstGeom prst="verticalScroll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66" name="Вертикальный свиток 365"/>
            <p:cNvSpPr/>
            <p:nvPr/>
          </p:nvSpPr>
          <p:spPr>
            <a:xfrm flipH="1">
              <a:off x="5467355" y="2543169"/>
              <a:ext cx="214315" cy="214314"/>
            </a:xfrm>
            <a:prstGeom prst="verticalScroll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69" name="Прямая соединительная линия 368"/>
            <p:cNvCxnSpPr/>
            <p:nvPr/>
          </p:nvCxnSpPr>
          <p:spPr>
            <a:xfrm>
              <a:off x="5543556" y="2613019"/>
              <a:ext cx="71439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Прямая соединительная линия 370"/>
            <p:cNvCxnSpPr/>
            <p:nvPr/>
          </p:nvCxnSpPr>
          <p:spPr>
            <a:xfrm>
              <a:off x="5543556" y="2649532"/>
              <a:ext cx="71439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Прямая соединительная линия 371"/>
            <p:cNvCxnSpPr/>
            <p:nvPr/>
          </p:nvCxnSpPr>
          <p:spPr>
            <a:xfrm>
              <a:off x="5543556" y="2684457"/>
              <a:ext cx="71439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2" name="Прямая со стрелкой 381"/>
          <p:cNvCxnSpPr>
            <a:stCxn id="1026" idx="0"/>
            <a:endCxn id="183" idx="3"/>
          </p:cNvCxnSpPr>
          <p:nvPr/>
        </p:nvCxnSpPr>
        <p:spPr>
          <a:xfrm rot="16200000" flipV="1">
            <a:off x="4118769" y="1985169"/>
            <a:ext cx="239713" cy="866775"/>
          </a:xfrm>
          <a:prstGeom prst="straightConnector1">
            <a:avLst/>
          </a:prstGeom>
          <a:ln w="3175">
            <a:solidFill>
              <a:schemeClr val="accent2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193" name="Группа 384"/>
          <p:cNvGrpSpPr>
            <a:grpSpLocks/>
          </p:cNvGrpSpPr>
          <p:nvPr/>
        </p:nvGrpSpPr>
        <p:grpSpPr bwMode="auto">
          <a:xfrm>
            <a:off x="4090988" y="2281238"/>
            <a:ext cx="300037" cy="328612"/>
            <a:chOff x="5381630" y="2428868"/>
            <a:chExt cx="300040" cy="328615"/>
          </a:xfrm>
        </p:grpSpPr>
        <p:sp>
          <p:nvSpPr>
            <p:cNvPr id="386" name="Вертикальный свиток 385"/>
            <p:cNvSpPr/>
            <p:nvPr/>
          </p:nvSpPr>
          <p:spPr>
            <a:xfrm flipH="1">
              <a:off x="5381630" y="24288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87" name="Вертикальный свиток 386"/>
            <p:cNvSpPr/>
            <p:nvPr/>
          </p:nvSpPr>
          <p:spPr>
            <a:xfrm flipH="1">
              <a:off x="5410205" y="24669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88" name="Вертикальный свиток 387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89" name="Вертикальный свиток 388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90" name="Прямая соединительная линия 389"/>
            <p:cNvCxnSpPr/>
            <p:nvPr/>
          </p:nvCxnSpPr>
          <p:spPr>
            <a:xfrm>
              <a:off x="5543557" y="2613020"/>
              <a:ext cx="71438" cy="1587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Прямая соединительная линия 390"/>
            <p:cNvCxnSpPr/>
            <p:nvPr/>
          </p:nvCxnSpPr>
          <p:spPr>
            <a:xfrm>
              <a:off x="5543557" y="2649532"/>
              <a:ext cx="71438" cy="1588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Прямая соединительная линия 391"/>
            <p:cNvCxnSpPr/>
            <p:nvPr/>
          </p:nvCxnSpPr>
          <p:spPr>
            <a:xfrm>
              <a:off x="5543557" y="2684457"/>
              <a:ext cx="71438" cy="1588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3" name="Прямая со стрелкой 392"/>
          <p:cNvCxnSpPr>
            <a:stCxn id="1026" idx="1"/>
            <a:endCxn id="189" idx="3"/>
          </p:cNvCxnSpPr>
          <p:nvPr/>
        </p:nvCxnSpPr>
        <p:spPr>
          <a:xfrm rot="10800000" flipV="1">
            <a:off x="3805238" y="2695575"/>
            <a:ext cx="766762" cy="65088"/>
          </a:xfrm>
          <a:prstGeom prst="straightConnector1">
            <a:avLst/>
          </a:prstGeom>
          <a:ln w="3175">
            <a:solidFill>
              <a:srgbClr val="41B146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195" name="Группа 395"/>
          <p:cNvGrpSpPr>
            <a:grpSpLocks/>
          </p:cNvGrpSpPr>
          <p:nvPr/>
        </p:nvGrpSpPr>
        <p:grpSpPr bwMode="auto">
          <a:xfrm>
            <a:off x="3967163" y="2566988"/>
            <a:ext cx="242887" cy="252412"/>
            <a:chOff x="5438781" y="2505069"/>
            <a:chExt cx="242889" cy="252414"/>
          </a:xfrm>
        </p:grpSpPr>
        <p:sp>
          <p:nvSpPr>
            <p:cNvPr id="399" name="Вертикальный свиток 398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41B1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00" name="Вертикальный свиток 399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41B1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401" name="Прямая соединительная линия 400"/>
            <p:cNvCxnSpPr/>
            <p:nvPr/>
          </p:nvCxnSpPr>
          <p:spPr>
            <a:xfrm>
              <a:off x="5543557" y="2613020"/>
              <a:ext cx="71438" cy="1587"/>
            </a:xfrm>
            <a:prstGeom prst="line">
              <a:avLst/>
            </a:prstGeom>
            <a:ln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Прямая соединительная линия 401"/>
            <p:cNvCxnSpPr/>
            <p:nvPr/>
          </p:nvCxnSpPr>
          <p:spPr>
            <a:xfrm>
              <a:off x="5543557" y="2649532"/>
              <a:ext cx="71438" cy="1588"/>
            </a:xfrm>
            <a:prstGeom prst="line">
              <a:avLst/>
            </a:prstGeom>
            <a:ln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Прямая соединительная линия 402"/>
            <p:cNvCxnSpPr/>
            <p:nvPr/>
          </p:nvCxnSpPr>
          <p:spPr>
            <a:xfrm>
              <a:off x="5543557" y="2684457"/>
              <a:ext cx="71438" cy="1588"/>
            </a:xfrm>
            <a:prstGeom prst="line">
              <a:avLst/>
            </a:prstGeom>
            <a:ln>
              <a:solidFill>
                <a:srgbClr val="41B1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4" name="Прямая со стрелкой 403"/>
          <p:cNvCxnSpPr>
            <a:stCxn id="1026" idx="2"/>
            <a:endCxn id="109" idx="3"/>
          </p:cNvCxnSpPr>
          <p:nvPr/>
        </p:nvCxnSpPr>
        <p:spPr>
          <a:xfrm rot="5400000">
            <a:off x="4056063" y="2601913"/>
            <a:ext cx="365125" cy="866775"/>
          </a:xfrm>
          <a:prstGeom prst="straightConnector1">
            <a:avLst/>
          </a:prstGeom>
          <a:ln w="3175">
            <a:solidFill>
              <a:srgbClr val="00B0F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197" name="Группа 406"/>
          <p:cNvGrpSpPr>
            <a:grpSpLocks/>
          </p:cNvGrpSpPr>
          <p:nvPr/>
        </p:nvGrpSpPr>
        <p:grpSpPr bwMode="auto">
          <a:xfrm>
            <a:off x="4191000" y="2857500"/>
            <a:ext cx="242888" cy="252413"/>
            <a:chOff x="5438781" y="2505069"/>
            <a:chExt cx="242889" cy="252414"/>
          </a:xfrm>
        </p:grpSpPr>
        <p:sp>
          <p:nvSpPr>
            <p:cNvPr id="408" name="Вертикальный свиток 407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09" name="Вертикальный свиток 408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410" name="Прямая соединительная линия 409"/>
            <p:cNvCxnSpPr/>
            <p:nvPr/>
          </p:nvCxnSpPr>
          <p:spPr>
            <a:xfrm>
              <a:off x="5543556" y="2613019"/>
              <a:ext cx="71438" cy="1588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Прямая соединительная линия 410"/>
            <p:cNvCxnSpPr/>
            <p:nvPr/>
          </p:nvCxnSpPr>
          <p:spPr>
            <a:xfrm>
              <a:off x="5543556" y="2649533"/>
              <a:ext cx="71438" cy="1587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Прямая соединительная линия 411"/>
            <p:cNvCxnSpPr/>
            <p:nvPr/>
          </p:nvCxnSpPr>
          <p:spPr>
            <a:xfrm>
              <a:off x="5543556" y="2684458"/>
              <a:ext cx="71438" cy="1587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3" name="Прямая со стрелкой 412"/>
          <p:cNvCxnSpPr>
            <a:stCxn id="287" idx="2"/>
            <a:endCxn id="185" idx="3"/>
          </p:cNvCxnSpPr>
          <p:nvPr/>
        </p:nvCxnSpPr>
        <p:spPr>
          <a:xfrm rot="5400000">
            <a:off x="3939382" y="2718594"/>
            <a:ext cx="827087" cy="1095375"/>
          </a:xfrm>
          <a:prstGeom prst="straightConnector1">
            <a:avLst/>
          </a:prstGeom>
          <a:ln w="3175">
            <a:solidFill>
              <a:schemeClr val="accent3">
                <a:lumMod val="75000"/>
              </a:schemeClr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199" name="Группа 415"/>
          <p:cNvGrpSpPr>
            <a:grpSpLocks/>
          </p:cNvGrpSpPr>
          <p:nvPr/>
        </p:nvGrpSpPr>
        <p:grpSpPr bwMode="auto">
          <a:xfrm>
            <a:off x="4138613" y="3176588"/>
            <a:ext cx="271462" cy="290512"/>
            <a:chOff x="5410206" y="2466968"/>
            <a:chExt cx="271464" cy="290515"/>
          </a:xfrm>
        </p:grpSpPr>
        <p:sp>
          <p:nvSpPr>
            <p:cNvPr id="417" name="Вертикальный свиток 416"/>
            <p:cNvSpPr/>
            <p:nvPr/>
          </p:nvSpPr>
          <p:spPr>
            <a:xfrm flipH="1">
              <a:off x="5410206" y="24669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18" name="Вертикальный свиток 417"/>
            <p:cNvSpPr/>
            <p:nvPr/>
          </p:nvSpPr>
          <p:spPr>
            <a:xfrm flipH="1">
              <a:off x="5438781" y="25050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19" name="Вертикальный свиток 418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420" name="Прямая соединительная линия 419"/>
            <p:cNvCxnSpPr/>
            <p:nvPr/>
          </p:nvCxnSpPr>
          <p:spPr>
            <a:xfrm>
              <a:off x="5543557" y="2613020"/>
              <a:ext cx="71438" cy="1587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Прямая соединительная линия 420"/>
            <p:cNvCxnSpPr/>
            <p:nvPr/>
          </p:nvCxnSpPr>
          <p:spPr>
            <a:xfrm>
              <a:off x="5543557" y="2649532"/>
              <a:ext cx="71438" cy="1588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Прямая соединительная линия 421"/>
            <p:cNvCxnSpPr/>
            <p:nvPr/>
          </p:nvCxnSpPr>
          <p:spPr>
            <a:xfrm>
              <a:off x="5543557" y="2684457"/>
              <a:ext cx="71438" cy="1588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3" name="Прямая со стрелкой 422"/>
          <p:cNvCxnSpPr>
            <a:stCxn id="289" idx="0"/>
            <a:endCxn id="190" idx="3"/>
          </p:cNvCxnSpPr>
          <p:nvPr/>
        </p:nvCxnSpPr>
        <p:spPr>
          <a:xfrm rot="16200000" flipV="1">
            <a:off x="4056856" y="3894932"/>
            <a:ext cx="434975" cy="938212"/>
          </a:xfrm>
          <a:prstGeom prst="straightConnector1">
            <a:avLst/>
          </a:prstGeom>
          <a:ln w="3175">
            <a:solidFill>
              <a:srgbClr val="9B55EF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201" name="Группа 424"/>
          <p:cNvGrpSpPr>
            <a:grpSpLocks/>
          </p:cNvGrpSpPr>
          <p:nvPr/>
        </p:nvGrpSpPr>
        <p:grpSpPr bwMode="auto">
          <a:xfrm>
            <a:off x="4243388" y="4210050"/>
            <a:ext cx="298450" cy="328613"/>
            <a:chOff x="5381630" y="2428868"/>
            <a:chExt cx="298453" cy="328615"/>
          </a:xfrm>
        </p:grpSpPr>
        <p:sp>
          <p:nvSpPr>
            <p:cNvPr id="426" name="Вертикальный свиток 425"/>
            <p:cNvSpPr/>
            <p:nvPr/>
          </p:nvSpPr>
          <p:spPr>
            <a:xfrm flipH="1">
              <a:off x="5381630" y="24288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9B55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27" name="Вертикальный свиток 426"/>
            <p:cNvSpPr/>
            <p:nvPr/>
          </p:nvSpPr>
          <p:spPr>
            <a:xfrm flipH="1">
              <a:off x="5410205" y="24669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9B55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28" name="Вертикальный свиток 427"/>
            <p:cNvSpPr/>
            <p:nvPr/>
          </p:nvSpPr>
          <p:spPr>
            <a:xfrm flipH="1">
              <a:off x="5438781" y="25050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9B55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29" name="Вертикальный свиток 428"/>
            <p:cNvSpPr/>
            <p:nvPr/>
          </p:nvSpPr>
          <p:spPr>
            <a:xfrm flipH="1">
              <a:off x="5465768" y="2543169"/>
              <a:ext cx="214315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9B55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430" name="Прямая соединительная линия 429"/>
            <p:cNvCxnSpPr/>
            <p:nvPr/>
          </p:nvCxnSpPr>
          <p:spPr>
            <a:xfrm>
              <a:off x="5543557" y="2613019"/>
              <a:ext cx="71438" cy="1588"/>
            </a:xfrm>
            <a:prstGeom prst="line">
              <a:avLst/>
            </a:prstGeom>
            <a:ln>
              <a:solidFill>
                <a:srgbClr val="9B55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Прямая соединительная линия 430"/>
            <p:cNvCxnSpPr/>
            <p:nvPr/>
          </p:nvCxnSpPr>
          <p:spPr>
            <a:xfrm>
              <a:off x="5543557" y="2649532"/>
              <a:ext cx="71438" cy="1587"/>
            </a:xfrm>
            <a:prstGeom prst="line">
              <a:avLst/>
            </a:prstGeom>
            <a:ln>
              <a:solidFill>
                <a:srgbClr val="9B55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Прямая соединительная линия 431"/>
            <p:cNvCxnSpPr/>
            <p:nvPr/>
          </p:nvCxnSpPr>
          <p:spPr>
            <a:xfrm>
              <a:off x="5543557" y="2684458"/>
              <a:ext cx="71438" cy="1587"/>
            </a:xfrm>
            <a:prstGeom prst="line">
              <a:avLst/>
            </a:prstGeom>
            <a:ln>
              <a:solidFill>
                <a:srgbClr val="9B55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33" name="Прямая со стрелкой 432"/>
          <p:cNvCxnSpPr>
            <a:stCxn id="289" idx="1"/>
            <a:endCxn id="110" idx="3"/>
          </p:cNvCxnSpPr>
          <p:nvPr/>
        </p:nvCxnSpPr>
        <p:spPr>
          <a:xfrm rot="10800000">
            <a:off x="3805238" y="4608513"/>
            <a:ext cx="838200" cy="130175"/>
          </a:xfrm>
          <a:prstGeom prst="straightConnector1">
            <a:avLst/>
          </a:prstGeom>
          <a:ln w="3175">
            <a:solidFill>
              <a:srgbClr val="00FF0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203" name="Группа 436"/>
          <p:cNvGrpSpPr>
            <a:grpSpLocks/>
          </p:cNvGrpSpPr>
          <p:nvPr/>
        </p:nvGrpSpPr>
        <p:grpSpPr bwMode="auto">
          <a:xfrm>
            <a:off x="4119563" y="4514850"/>
            <a:ext cx="242887" cy="252413"/>
            <a:chOff x="5438781" y="2505069"/>
            <a:chExt cx="242889" cy="252414"/>
          </a:xfrm>
        </p:grpSpPr>
        <p:sp>
          <p:nvSpPr>
            <p:cNvPr id="438" name="Вертикальный свиток 437"/>
            <p:cNvSpPr/>
            <p:nvPr/>
          </p:nvSpPr>
          <p:spPr>
            <a:xfrm flipH="1">
              <a:off x="5438781" y="25050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39" name="Вертикальный свиток 438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440" name="Прямая соединительная линия 439"/>
            <p:cNvCxnSpPr/>
            <p:nvPr/>
          </p:nvCxnSpPr>
          <p:spPr>
            <a:xfrm>
              <a:off x="5543557" y="2613019"/>
              <a:ext cx="71438" cy="1588"/>
            </a:xfrm>
            <a:prstGeom prst="line">
              <a:avLst/>
            </a:prstGeom>
            <a:ln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Прямая соединительная линия 440"/>
            <p:cNvCxnSpPr/>
            <p:nvPr/>
          </p:nvCxnSpPr>
          <p:spPr>
            <a:xfrm>
              <a:off x="5543557" y="2649533"/>
              <a:ext cx="71438" cy="1587"/>
            </a:xfrm>
            <a:prstGeom prst="line">
              <a:avLst/>
            </a:prstGeom>
            <a:ln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Прямая соединительная линия 441"/>
            <p:cNvCxnSpPr/>
            <p:nvPr/>
          </p:nvCxnSpPr>
          <p:spPr>
            <a:xfrm>
              <a:off x="5543557" y="2684458"/>
              <a:ext cx="71438" cy="1587"/>
            </a:xfrm>
            <a:prstGeom prst="line">
              <a:avLst/>
            </a:prstGeom>
            <a:ln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3" name="Прямая со стрелкой 442"/>
          <p:cNvCxnSpPr>
            <a:stCxn id="289" idx="2"/>
            <a:endCxn id="184" idx="3"/>
          </p:cNvCxnSpPr>
          <p:nvPr/>
        </p:nvCxnSpPr>
        <p:spPr>
          <a:xfrm rot="5400000">
            <a:off x="4179887" y="4521201"/>
            <a:ext cx="188913" cy="938212"/>
          </a:xfrm>
          <a:prstGeom prst="straightConnector1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205" name="Группа 445"/>
          <p:cNvGrpSpPr>
            <a:grpSpLocks/>
          </p:cNvGrpSpPr>
          <p:nvPr/>
        </p:nvGrpSpPr>
        <p:grpSpPr bwMode="auto">
          <a:xfrm>
            <a:off x="4105275" y="4838700"/>
            <a:ext cx="271463" cy="290513"/>
            <a:chOff x="5410205" y="2466968"/>
            <a:chExt cx="271465" cy="290515"/>
          </a:xfrm>
        </p:grpSpPr>
        <p:sp>
          <p:nvSpPr>
            <p:cNvPr id="447" name="Вертикальный свиток 446"/>
            <p:cNvSpPr/>
            <p:nvPr/>
          </p:nvSpPr>
          <p:spPr>
            <a:xfrm flipH="1">
              <a:off x="5410205" y="2466968"/>
              <a:ext cx="214315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48" name="Вертикальный свиток 447"/>
            <p:cNvSpPr/>
            <p:nvPr/>
          </p:nvSpPr>
          <p:spPr>
            <a:xfrm flipH="1">
              <a:off x="5438780" y="2505068"/>
              <a:ext cx="214315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49" name="Вертикальный свиток 448"/>
            <p:cNvSpPr/>
            <p:nvPr/>
          </p:nvSpPr>
          <p:spPr>
            <a:xfrm flipH="1">
              <a:off x="5467355" y="2543169"/>
              <a:ext cx="214315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450" name="Прямая соединительная линия 449"/>
            <p:cNvCxnSpPr/>
            <p:nvPr/>
          </p:nvCxnSpPr>
          <p:spPr>
            <a:xfrm>
              <a:off x="5543556" y="2613019"/>
              <a:ext cx="71439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Прямая соединительная линия 450"/>
            <p:cNvCxnSpPr/>
            <p:nvPr/>
          </p:nvCxnSpPr>
          <p:spPr>
            <a:xfrm>
              <a:off x="5543556" y="2649532"/>
              <a:ext cx="71439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Прямая соединительная линия 451"/>
            <p:cNvCxnSpPr/>
            <p:nvPr/>
          </p:nvCxnSpPr>
          <p:spPr>
            <a:xfrm>
              <a:off x="5543556" y="2684457"/>
              <a:ext cx="71439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3" name="Прямая со стрелкой 452"/>
          <p:cNvCxnSpPr>
            <a:stCxn id="288" idx="2"/>
            <a:endCxn id="47136" idx="3"/>
          </p:cNvCxnSpPr>
          <p:nvPr/>
        </p:nvCxnSpPr>
        <p:spPr>
          <a:xfrm rot="5400000">
            <a:off x="4044950" y="4660900"/>
            <a:ext cx="692150" cy="1162050"/>
          </a:xfrm>
          <a:prstGeom prst="straightConnector1">
            <a:avLst/>
          </a:prstGeom>
          <a:ln w="3175">
            <a:solidFill>
              <a:srgbClr val="FFC00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207" name="Группа 455"/>
          <p:cNvGrpSpPr>
            <a:grpSpLocks/>
          </p:cNvGrpSpPr>
          <p:nvPr/>
        </p:nvGrpSpPr>
        <p:grpSpPr bwMode="auto">
          <a:xfrm>
            <a:off x="4119563" y="5176838"/>
            <a:ext cx="271462" cy="290512"/>
            <a:chOff x="5410205" y="2466968"/>
            <a:chExt cx="271465" cy="290515"/>
          </a:xfrm>
        </p:grpSpPr>
        <p:sp>
          <p:nvSpPr>
            <p:cNvPr id="457" name="Вертикальный свиток 456"/>
            <p:cNvSpPr/>
            <p:nvPr/>
          </p:nvSpPr>
          <p:spPr>
            <a:xfrm flipH="1">
              <a:off x="5410205" y="24669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58" name="Вертикальный свиток 457"/>
            <p:cNvSpPr/>
            <p:nvPr/>
          </p:nvSpPr>
          <p:spPr>
            <a:xfrm flipH="1">
              <a:off x="5438780" y="2505068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59" name="Вертикальный свиток 458"/>
            <p:cNvSpPr/>
            <p:nvPr/>
          </p:nvSpPr>
          <p:spPr>
            <a:xfrm flipH="1">
              <a:off x="5467356" y="2543169"/>
              <a:ext cx="214314" cy="214314"/>
            </a:xfrm>
            <a:prstGeom prst="verticalScroll">
              <a:avLst/>
            </a:prstGeom>
            <a:solidFill>
              <a:schemeClr val="bg1"/>
            </a:solidFill>
            <a:ln w="63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460" name="Прямая соединительная линия 459"/>
            <p:cNvCxnSpPr/>
            <p:nvPr/>
          </p:nvCxnSpPr>
          <p:spPr>
            <a:xfrm>
              <a:off x="5543556" y="2613020"/>
              <a:ext cx="71438" cy="1587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Прямая соединительная линия 460"/>
            <p:cNvCxnSpPr/>
            <p:nvPr/>
          </p:nvCxnSpPr>
          <p:spPr>
            <a:xfrm>
              <a:off x="5543556" y="2649532"/>
              <a:ext cx="71438" cy="158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Прямая соединительная линия 461"/>
            <p:cNvCxnSpPr/>
            <p:nvPr/>
          </p:nvCxnSpPr>
          <p:spPr>
            <a:xfrm>
              <a:off x="5543556" y="2684457"/>
              <a:ext cx="71438" cy="158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208" name="Прямоугольник 159"/>
          <p:cNvSpPr>
            <a:spLocks noChangeArrowheads="1"/>
          </p:cNvSpPr>
          <p:nvPr/>
        </p:nvSpPr>
        <p:spPr bwMode="auto">
          <a:xfrm>
            <a:off x="0" y="6215063"/>
            <a:ext cx="9144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solidFill>
                  <a:srgbClr val="002060"/>
                </a:solidFill>
                <a:cs typeface="Times New Roman" pitchFamily="18" charset="0"/>
              </a:rPr>
              <a:t>Нужны новые подходы к организации обмена данными!</a:t>
            </a:r>
            <a:endParaRPr lang="ru-RU" sz="1200" b="1"/>
          </a:p>
        </p:txBody>
      </p:sp>
      <p:sp>
        <p:nvSpPr>
          <p:cNvPr id="161" name="Номер слайда 16"/>
          <p:cNvSpPr txBox="1">
            <a:spLocks/>
          </p:cNvSpPr>
          <p:nvPr/>
        </p:nvSpPr>
        <p:spPr>
          <a:xfrm>
            <a:off x="7010400" y="6572250"/>
            <a:ext cx="2133600" cy="28575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0E357EB-9E16-4E90-B38C-68B24CF64971}" type="slidenum">
              <a:rPr lang="ru-RU" sz="8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62" name="Прямоугольник 161"/>
          <p:cNvSpPr/>
          <p:nvPr/>
        </p:nvSpPr>
        <p:spPr>
          <a:xfrm>
            <a:off x="5286375" y="1265238"/>
            <a:ext cx="3714750" cy="48783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2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Запрос-ответ не позволяет организовать обмен актуальными данными, так как:</a:t>
            </a:r>
          </a:p>
          <a:p>
            <a:pPr indent="266700" algn="just">
              <a:defRPr/>
            </a:pPr>
            <a:endParaRPr lang="ru-RU" sz="1200" b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§"/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в ресурсах </a:t>
            </a:r>
            <a:r>
              <a:rPr lang="ru-RU" sz="1200" u="sng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нет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 эталонных </a:t>
            </a: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ID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, поэтому актуализация эталонных данных зависит </a:t>
            </a:r>
            <a:b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от заявителя</a:t>
            </a:r>
          </a:p>
          <a:p>
            <a:pPr marL="228600" indent="-228600">
              <a:buFont typeface="Wingdings" pitchFamily="2" charset="2"/>
              <a:buChar char="§"/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обмен данными  </a:t>
            </a:r>
            <a:r>
              <a:rPr lang="ru-RU" sz="1200" u="sng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каждого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 со </a:t>
            </a:r>
            <a:r>
              <a:rPr lang="ru-RU" sz="1200" u="sng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многими </a:t>
            </a:r>
            <a:br>
              <a:rPr lang="ru-RU" sz="1200" u="sng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не позволяет унифицировать форматы</a:t>
            </a:r>
          </a:p>
          <a:p>
            <a:pPr marL="228600" indent="-228600">
              <a:buFont typeface="Wingdings" pitchFamily="2" charset="2"/>
              <a:buChar char="§"/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условиях разной потребности в данных взаимодействие ресурсов «каждый </a:t>
            </a:r>
            <a:b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каждым» </a:t>
            </a:r>
            <a:r>
              <a:rPr lang="ru-RU" sz="1200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позволяет </a:t>
            </a:r>
            <a:r>
              <a:rPr lang="ru-RU" sz="1200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управлять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подпиской на обновления</a:t>
            </a:r>
            <a:endParaRPr lang="ru-RU" sz="1200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§"/>
              <a:defRPr/>
            </a:pPr>
            <a:endParaRPr lang="ru-RU" sz="11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2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Вывод:</a:t>
            </a:r>
          </a:p>
          <a:p>
            <a:pPr>
              <a:defRPr/>
            </a:pPr>
            <a:endParaRPr lang="ru-RU" sz="1200" b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28600" lvl="3" indent="-228600">
              <a:buFont typeface="Wingdings" pitchFamily="2" charset="2"/>
              <a:buChar char="§"/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данные  не достоверны без обращения заявителя – 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начисление пенсий  и льгот умершим</a:t>
            </a:r>
            <a:endParaRPr lang="ru-RU" sz="1200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28600" lvl="3" indent="-228600">
              <a:buFont typeface="Wingdings" pitchFamily="2" charset="2"/>
              <a:buChar char="§"/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каждый  проверяет первичные документы –</a:t>
            </a:r>
            <a:b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избыточная функция</a:t>
            </a:r>
          </a:p>
          <a:p>
            <a:pPr marL="228600" lvl="3" indent="-228600">
              <a:buFont typeface="Wingdings" pitchFamily="2" charset="2"/>
              <a:buChar char="§"/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ресурсы-эталоны перегружены большим числом повторяющихся запросов</a:t>
            </a:r>
          </a:p>
          <a:p>
            <a:pPr marL="228600" lvl="3" indent="-228600">
              <a:buFont typeface="Wingdings" pitchFamily="2" charset="2"/>
              <a:buChar char="§"/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нет возможности унифицировать справочники</a:t>
            </a:r>
          </a:p>
          <a:p>
            <a:pPr marL="228600" lvl="3" indent="-228600">
              <a:buFont typeface="Wingdings" pitchFamily="2" charset="2"/>
              <a:buChar char="§"/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интеграция всех ресурсов со всеми </a:t>
            </a:r>
            <a:b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по отдельности – дорого, не масштабируемо</a:t>
            </a:r>
            <a:endParaRPr lang="ru-RU" sz="1000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Овальная выноска 351"/>
          <p:cNvSpPr/>
          <p:nvPr/>
        </p:nvSpPr>
        <p:spPr>
          <a:xfrm>
            <a:off x="428625" y="857250"/>
            <a:ext cx="3286125" cy="1000125"/>
          </a:xfrm>
          <a:prstGeom prst="wedgeEllipseCallout">
            <a:avLst>
              <a:gd name="adj1" fmla="val -7647"/>
              <a:gd name="adj2" fmla="val 75982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327" name="Полилиния 326"/>
          <p:cNvSpPr/>
          <p:nvPr/>
        </p:nvSpPr>
        <p:spPr>
          <a:xfrm>
            <a:off x="2371725" y="2352675"/>
            <a:ext cx="1762125" cy="3533775"/>
          </a:xfrm>
          <a:custGeom>
            <a:avLst/>
            <a:gdLst>
              <a:gd name="connsiteX0" fmla="*/ 0 w 1762125"/>
              <a:gd name="connsiteY0" fmla="*/ 0 h 3533775"/>
              <a:gd name="connsiteX1" fmla="*/ 304800 w 1762125"/>
              <a:gd name="connsiteY1" fmla="*/ 2781300 h 3533775"/>
              <a:gd name="connsiteX2" fmla="*/ 1762125 w 1762125"/>
              <a:gd name="connsiteY2" fmla="*/ 3533775 h 353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2125" h="3533775">
                <a:moveTo>
                  <a:pt x="0" y="0"/>
                </a:moveTo>
                <a:cubicBezTo>
                  <a:pt x="5556" y="1096169"/>
                  <a:pt x="11113" y="2192338"/>
                  <a:pt x="304800" y="2781300"/>
                </a:cubicBezTo>
                <a:cubicBezTo>
                  <a:pt x="598488" y="3370263"/>
                  <a:pt x="1180306" y="3452019"/>
                  <a:pt x="1762125" y="3533775"/>
                </a:cubicBezTo>
              </a:path>
            </a:pathLst>
          </a:custGeom>
          <a:ln w="3175">
            <a:solidFill>
              <a:srgbClr val="FFC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133850" y="2000250"/>
            <a:ext cx="785813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32" name="Заголовок 1"/>
          <p:cNvSpPr txBox="1">
            <a:spLocks/>
          </p:cNvSpPr>
          <p:nvPr/>
        </p:nvSpPr>
        <p:spPr bwMode="auto">
          <a:xfrm>
            <a:off x="0" y="282575"/>
            <a:ext cx="9144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600">
                <a:solidFill>
                  <a:srgbClr val="C00000"/>
                </a:solidFill>
              </a:rPr>
              <a:t>Обмен данными: вариант </a:t>
            </a:r>
            <a:r>
              <a:rPr lang="en-US" altLang="ru-RU" sz="1600">
                <a:solidFill>
                  <a:srgbClr val="C00000"/>
                </a:solidFill>
              </a:rPr>
              <a:t>I –</a:t>
            </a:r>
            <a:r>
              <a:rPr lang="ru-RU" altLang="ru-RU" sz="1600">
                <a:solidFill>
                  <a:srgbClr val="C00000"/>
                </a:solidFill>
              </a:rPr>
              <a:t> запрос-ответ к </a:t>
            </a:r>
            <a:r>
              <a:rPr lang="ru-RU" sz="1600">
                <a:solidFill>
                  <a:srgbClr val="C00000"/>
                </a:solidFill>
              </a:rPr>
              <a:t>∆ обновлений</a:t>
            </a:r>
            <a:r>
              <a:rPr lang="ru-RU" altLang="ru-RU" sz="160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48133" name="TextBox 67"/>
          <p:cNvSpPr txBox="1">
            <a:spLocks noChangeArrowheads="1"/>
          </p:cNvSpPr>
          <p:nvPr/>
        </p:nvSpPr>
        <p:spPr bwMode="auto">
          <a:xfrm>
            <a:off x="0" y="1714500"/>
            <a:ext cx="9112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>
                <a:solidFill>
                  <a:srgbClr val="002060"/>
                </a:solidFill>
              </a:rPr>
              <a:t>ИР-эталоны</a:t>
            </a:r>
          </a:p>
        </p:txBody>
      </p:sp>
      <p:sp>
        <p:nvSpPr>
          <p:cNvPr id="48134" name="TextBox 69"/>
          <p:cNvSpPr txBox="1">
            <a:spLocks noChangeArrowheads="1"/>
          </p:cNvSpPr>
          <p:nvPr/>
        </p:nvSpPr>
        <p:spPr bwMode="auto">
          <a:xfrm>
            <a:off x="4062413" y="2000250"/>
            <a:ext cx="714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en-US" sz="800">
                <a:solidFill>
                  <a:srgbClr val="002060"/>
                </a:solidFill>
              </a:rPr>
              <a:t>&gt;5</a:t>
            </a:r>
            <a:r>
              <a:rPr lang="ru-RU" sz="800">
                <a:solidFill>
                  <a:srgbClr val="002060"/>
                </a:solidFill>
              </a:rPr>
              <a:t> млн. </a:t>
            </a:r>
            <a:endParaRPr lang="ru-RU" sz="700">
              <a:solidFill>
                <a:srgbClr val="002060"/>
              </a:solidFill>
            </a:endParaRPr>
          </a:p>
          <a:p>
            <a:endParaRPr lang="ru-RU" sz="800">
              <a:solidFill>
                <a:srgbClr val="002060"/>
              </a:solidFill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4133850" y="3328988"/>
            <a:ext cx="866775" cy="428625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4133850" y="4748213"/>
            <a:ext cx="1081088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37" name="TextBox 173"/>
          <p:cNvSpPr txBox="1">
            <a:spLocks noChangeArrowheads="1"/>
          </p:cNvSpPr>
          <p:nvPr/>
        </p:nvSpPr>
        <p:spPr bwMode="auto">
          <a:xfrm>
            <a:off x="4062413" y="3332163"/>
            <a:ext cx="8350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СНИЛС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en-US" sz="800">
                <a:solidFill>
                  <a:srgbClr val="002060"/>
                </a:solidFill>
              </a:rPr>
              <a:t>&gt;2</a:t>
            </a:r>
            <a:r>
              <a:rPr lang="ru-RU" sz="800">
                <a:solidFill>
                  <a:srgbClr val="002060"/>
                </a:solidFill>
              </a:rPr>
              <a:t> тыс. </a:t>
            </a:r>
            <a:endParaRPr lang="ru-RU" sz="700">
              <a:solidFill>
                <a:srgbClr val="002060"/>
              </a:solidFill>
            </a:endParaRPr>
          </a:p>
          <a:p>
            <a:endParaRPr lang="ru-RU" sz="800">
              <a:solidFill>
                <a:srgbClr val="002060"/>
              </a:solidFill>
            </a:endParaRPr>
          </a:p>
        </p:txBody>
      </p:sp>
      <p:sp>
        <p:nvSpPr>
          <p:cNvPr id="48138" name="TextBox 175"/>
          <p:cNvSpPr txBox="1">
            <a:spLocks noChangeArrowheads="1"/>
          </p:cNvSpPr>
          <p:nvPr/>
        </p:nvSpPr>
        <p:spPr bwMode="auto">
          <a:xfrm>
            <a:off x="4062413" y="4714875"/>
            <a:ext cx="8572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ИНН,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№ кадастр. </a:t>
            </a:r>
            <a:br>
              <a:rPr lang="ru-RU" sz="800">
                <a:solidFill>
                  <a:srgbClr val="002060"/>
                </a:solidFill>
              </a:rPr>
            </a:br>
            <a:endParaRPr lang="ru-RU" sz="800">
              <a:solidFill>
                <a:srgbClr val="002060"/>
              </a:solidFill>
            </a:endParaRPr>
          </a:p>
        </p:txBody>
      </p:sp>
      <p:sp>
        <p:nvSpPr>
          <p:cNvPr id="48139" name="TextBox 176"/>
          <p:cNvSpPr txBox="1">
            <a:spLocks noChangeArrowheads="1"/>
          </p:cNvSpPr>
          <p:nvPr/>
        </p:nvSpPr>
        <p:spPr bwMode="auto">
          <a:xfrm>
            <a:off x="4062413" y="2409825"/>
            <a:ext cx="9286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 СНИЛС,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 № паспорта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en-US" sz="800">
                <a:solidFill>
                  <a:srgbClr val="002060"/>
                </a:solidFill>
              </a:rPr>
              <a:t>&gt;</a:t>
            </a:r>
            <a:r>
              <a:rPr lang="ru-RU" sz="800">
                <a:solidFill>
                  <a:srgbClr val="002060"/>
                </a:solidFill>
              </a:rPr>
              <a:t>14 млн. </a:t>
            </a:r>
            <a:endParaRPr lang="ru-RU" sz="700">
              <a:solidFill>
                <a:srgbClr val="002060"/>
              </a:solidFill>
            </a:endParaRPr>
          </a:p>
          <a:p>
            <a:endParaRPr lang="ru-RU" sz="800">
              <a:solidFill>
                <a:srgbClr val="002060"/>
              </a:solidFill>
            </a:endParaRPr>
          </a:p>
        </p:txBody>
      </p:sp>
      <p:sp>
        <p:nvSpPr>
          <p:cNvPr id="48140" name="TextBox 178"/>
          <p:cNvSpPr txBox="1">
            <a:spLocks noChangeArrowheads="1"/>
          </p:cNvSpPr>
          <p:nvPr/>
        </p:nvSpPr>
        <p:spPr bwMode="auto">
          <a:xfrm>
            <a:off x="4062413" y="3781425"/>
            <a:ext cx="8572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 № кадастр.</a:t>
            </a:r>
          </a:p>
          <a:p>
            <a:r>
              <a:rPr lang="en-US" sz="800">
                <a:solidFill>
                  <a:srgbClr val="002060"/>
                </a:solidFill>
              </a:rPr>
              <a:t>&gt;</a:t>
            </a:r>
            <a:r>
              <a:rPr lang="ru-RU" sz="800">
                <a:solidFill>
                  <a:srgbClr val="002060"/>
                </a:solidFill>
              </a:rPr>
              <a:t>700 тыс. </a:t>
            </a:r>
            <a:endParaRPr lang="ru-RU" sz="700">
              <a:solidFill>
                <a:srgbClr val="002060"/>
              </a:solidFill>
            </a:endParaRPr>
          </a:p>
        </p:txBody>
      </p:sp>
      <p:sp>
        <p:nvSpPr>
          <p:cNvPr id="48141" name="TextBox 179"/>
          <p:cNvSpPr txBox="1">
            <a:spLocks noChangeArrowheads="1"/>
          </p:cNvSpPr>
          <p:nvPr/>
        </p:nvSpPr>
        <p:spPr bwMode="auto">
          <a:xfrm>
            <a:off x="4067175" y="5186363"/>
            <a:ext cx="928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СНИЛС, </a:t>
            </a:r>
          </a:p>
          <a:p>
            <a:r>
              <a:rPr lang="ru-RU" sz="800">
                <a:solidFill>
                  <a:srgbClr val="002060"/>
                </a:solidFill>
              </a:rPr>
              <a:t>№ паспорта,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№ лицензии</a:t>
            </a:r>
          </a:p>
        </p:txBody>
      </p:sp>
      <p:sp>
        <p:nvSpPr>
          <p:cNvPr id="48142" name="TextBox 180"/>
          <p:cNvSpPr txBox="1">
            <a:spLocks noChangeArrowheads="1"/>
          </p:cNvSpPr>
          <p:nvPr/>
        </p:nvSpPr>
        <p:spPr bwMode="auto">
          <a:xfrm>
            <a:off x="4062413" y="2901950"/>
            <a:ext cx="571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en-US" sz="800">
                <a:solidFill>
                  <a:srgbClr val="002060"/>
                </a:solidFill>
              </a:rPr>
              <a:t>&gt;</a:t>
            </a:r>
            <a:r>
              <a:rPr lang="ru-RU" sz="800">
                <a:solidFill>
                  <a:srgbClr val="002060"/>
                </a:solidFill>
              </a:rPr>
              <a:t>1 млн.</a:t>
            </a:r>
          </a:p>
        </p:txBody>
      </p:sp>
      <p:sp>
        <p:nvSpPr>
          <p:cNvPr id="48143" name="TextBox 181"/>
          <p:cNvSpPr txBox="1">
            <a:spLocks noChangeArrowheads="1"/>
          </p:cNvSpPr>
          <p:nvPr/>
        </p:nvSpPr>
        <p:spPr bwMode="auto">
          <a:xfrm>
            <a:off x="4062413" y="4286250"/>
            <a:ext cx="8572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№ кадастр.</a:t>
            </a: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4133850" y="2420938"/>
            <a:ext cx="1081088" cy="417512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4133850" y="5224463"/>
            <a:ext cx="1081088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4133850" y="3819525"/>
            <a:ext cx="1081088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4133850" y="2901950"/>
            <a:ext cx="785813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4133850" y="4286250"/>
            <a:ext cx="1009650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9B55E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4133850" y="5719763"/>
            <a:ext cx="1223963" cy="352425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785813" y="5000625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785813" y="2000250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52" name="TextBox 224"/>
          <p:cNvSpPr txBox="1">
            <a:spLocks noChangeArrowheads="1"/>
          </p:cNvSpPr>
          <p:nvPr/>
        </p:nvSpPr>
        <p:spPr bwMode="auto">
          <a:xfrm>
            <a:off x="714375" y="2000250"/>
            <a:ext cx="7858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</a:t>
            </a:r>
          </a:p>
          <a:p>
            <a:r>
              <a:rPr lang="en-US" sz="800">
                <a:solidFill>
                  <a:srgbClr val="002060"/>
                </a:solidFill>
              </a:rPr>
              <a:t>&gt;</a:t>
            </a:r>
            <a:r>
              <a:rPr lang="ru-RU" sz="800">
                <a:solidFill>
                  <a:srgbClr val="002060"/>
                </a:solidFill>
              </a:rPr>
              <a:t>14</a:t>
            </a:r>
            <a:r>
              <a:rPr lang="en-US" sz="800">
                <a:solidFill>
                  <a:srgbClr val="002060"/>
                </a:solidFill>
              </a:rPr>
              <a:t>5</a:t>
            </a:r>
            <a:r>
              <a:rPr lang="ru-RU" sz="800">
                <a:solidFill>
                  <a:srgbClr val="002060"/>
                </a:solidFill>
              </a:rPr>
              <a:t> млн. </a:t>
            </a:r>
            <a:endParaRPr lang="ru-RU" sz="700">
              <a:solidFill>
                <a:srgbClr val="002060"/>
              </a:solidFill>
            </a:endParaRPr>
          </a:p>
        </p:txBody>
      </p:sp>
      <p:sp>
        <p:nvSpPr>
          <p:cNvPr id="48153" name="TextBox 228"/>
          <p:cNvSpPr txBox="1">
            <a:spLocks noChangeArrowheads="1"/>
          </p:cNvSpPr>
          <p:nvPr/>
        </p:nvSpPr>
        <p:spPr bwMode="auto">
          <a:xfrm>
            <a:off x="714375" y="5000625"/>
            <a:ext cx="7858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лицензии</a:t>
            </a:r>
          </a:p>
          <a:p>
            <a:r>
              <a:rPr lang="en-US" sz="800">
                <a:solidFill>
                  <a:srgbClr val="002060"/>
                </a:solidFill>
              </a:rPr>
              <a:t>&gt; 100 </a:t>
            </a:r>
            <a:r>
              <a:rPr lang="ru-RU" sz="800">
                <a:solidFill>
                  <a:srgbClr val="002060"/>
                </a:solidFill>
              </a:rPr>
              <a:t>тыс.</a:t>
            </a:r>
          </a:p>
        </p:txBody>
      </p:sp>
      <p:sp>
        <p:nvSpPr>
          <p:cNvPr id="48154" name="TextBox 229"/>
          <p:cNvSpPr txBox="1">
            <a:spLocks noChangeArrowheads="1"/>
          </p:cNvSpPr>
          <p:nvPr/>
        </p:nvSpPr>
        <p:spPr bwMode="auto">
          <a:xfrm>
            <a:off x="0" y="5786438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ЗАГС</a:t>
            </a:r>
          </a:p>
        </p:txBody>
      </p:sp>
      <p:sp>
        <p:nvSpPr>
          <p:cNvPr id="48155" name="TextBox 230"/>
          <p:cNvSpPr txBox="1">
            <a:spLocks noChangeArrowheads="1"/>
          </p:cNvSpPr>
          <p:nvPr/>
        </p:nvSpPr>
        <p:spPr bwMode="auto">
          <a:xfrm>
            <a:off x="0" y="2071688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ПФР</a:t>
            </a:r>
          </a:p>
        </p:txBody>
      </p:sp>
      <p:sp>
        <p:nvSpPr>
          <p:cNvPr id="48156" name="TextBox 231"/>
          <p:cNvSpPr txBox="1">
            <a:spLocks noChangeArrowheads="1"/>
          </p:cNvSpPr>
          <p:nvPr/>
        </p:nvSpPr>
        <p:spPr bwMode="auto">
          <a:xfrm>
            <a:off x="0" y="2857500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ФМС</a:t>
            </a:r>
          </a:p>
        </p:txBody>
      </p:sp>
      <p:sp>
        <p:nvSpPr>
          <p:cNvPr id="48157" name="TextBox 232"/>
          <p:cNvSpPr txBox="1">
            <a:spLocks noChangeArrowheads="1"/>
          </p:cNvSpPr>
          <p:nvPr/>
        </p:nvSpPr>
        <p:spPr bwMode="auto">
          <a:xfrm>
            <a:off x="0" y="3570288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ФНС</a:t>
            </a:r>
          </a:p>
        </p:txBody>
      </p:sp>
      <p:sp>
        <p:nvSpPr>
          <p:cNvPr id="48158" name="TextBox 233"/>
          <p:cNvSpPr txBox="1">
            <a:spLocks noChangeArrowheads="1"/>
          </p:cNvSpPr>
          <p:nvPr/>
        </p:nvSpPr>
        <p:spPr bwMode="auto">
          <a:xfrm>
            <a:off x="0" y="4286250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Росреестр</a:t>
            </a:r>
          </a:p>
        </p:txBody>
      </p:sp>
      <p:sp>
        <p:nvSpPr>
          <p:cNvPr id="48159" name="TextBox 234"/>
          <p:cNvSpPr txBox="1">
            <a:spLocks noChangeArrowheads="1"/>
          </p:cNvSpPr>
          <p:nvPr/>
        </p:nvSpPr>
        <p:spPr bwMode="auto">
          <a:xfrm>
            <a:off x="4067175" y="5676900"/>
            <a:ext cx="11477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СНИЛС,</a:t>
            </a:r>
          </a:p>
          <a:p>
            <a:r>
              <a:rPr lang="ru-RU" sz="800">
                <a:solidFill>
                  <a:srgbClr val="002060"/>
                </a:solidFill>
              </a:rPr>
              <a:t>№ записи ЗАГС</a:t>
            </a: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785813" y="5715000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61" name="TextBox 236"/>
          <p:cNvSpPr txBox="1">
            <a:spLocks noChangeArrowheads="1"/>
          </p:cNvSpPr>
          <p:nvPr/>
        </p:nvSpPr>
        <p:spPr bwMode="auto">
          <a:xfrm>
            <a:off x="714375" y="5681663"/>
            <a:ext cx="7858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записи ЗАГС</a:t>
            </a:r>
          </a:p>
          <a:p>
            <a:r>
              <a:rPr lang="en-US" sz="800">
                <a:solidFill>
                  <a:srgbClr val="002060"/>
                </a:solidFill>
              </a:rPr>
              <a:t>&gt; 200 </a:t>
            </a:r>
            <a:r>
              <a:rPr lang="ru-RU" sz="800">
                <a:solidFill>
                  <a:srgbClr val="002060"/>
                </a:solidFill>
              </a:rPr>
              <a:t>млн. </a:t>
            </a:r>
          </a:p>
        </p:txBody>
      </p:sp>
      <p:sp>
        <p:nvSpPr>
          <p:cNvPr id="48162" name="TextBox 237"/>
          <p:cNvSpPr txBox="1">
            <a:spLocks noChangeArrowheads="1"/>
          </p:cNvSpPr>
          <p:nvPr/>
        </p:nvSpPr>
        <p:spPr bwMode="auto">
          <a:xfrm>
            <a:off x="0" y="5072063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Россвязь</a:t>
            </a:r>
          </a:p>
        </p:txBody>
      </p:sp>
      <p:cxnSp>
        <p:nvCxnSpPr>
          <p:cNvPr id="291" name="Прямая со стрелкой 290"/>
          <p:cNvCxnSpPr/>
          <p:nvPr/>
        </p:nvCxnSpPr>
        <p:spPr>
          <a:xfrm rot="10800000">
            <a:off x="2971800" y="2081213"/>
            <a:ext cx="1162050" cy="0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Прямая со стрелкой 291"/>
          <p:cNvCxnSpPr/>
          <p:nvPr/>
        </p:nvCxnSpPr>
        <p:spPr>
          <a:xfrm rot="10800000">
            <a:off x="2981325" y="2286000"/>
            <a:ext cx="1143000" cy="214313"/>
          </a:xfrm>
          <a:prstGeom prst="straightConnector1">
            <a:avLst/>
          </a:prstGeom>
          <a:ln w="3175">
            <a:solidFill>
              <a:schemeClr val="accent2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Прямая со стрелкой 294"/>
          <p:cNvCxnSpPr/>
          <p:nvPr/>
        </p:nvCxnSpPr>
        <p:spPr>
          <a:xfrm rot="10800000" flipV="1">
            <a:off x="2981325" y="2652713"/>
            <a:ext cx="1143000" cy="204787"/>
          </a:xfrm>
          <a:prstGeom prst="straightConnector1">
            <a:avLst/>
          </a:prstGeom>
          <a:ln w="3175">
            <a:solidFill>
              <a:schemeClr val="accent2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Прямая со стрелкой 296"/>
          <p:cNvCxnSpPr/>
          <p:nvPr/>
        </p:nvCxnSpPr>
        <p:spPr>
          <a:xfrm rot="10800000" flipV="1">
            <a:off x="2981325" y="3214688"/>
            <a:ext cx="1143000" cy="357187"/>
          </a:xfrm>
          <a:prstGeom prst="straightConnector1">
            <a:avLst/>
          </a:prstGeom>
          <a:ln w="3175">
            <a:solidFill>
              <a:srgbClr val="41B146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Прямая со стрелкой 299"/>
          <p:cNvCxnSpPr/>
          <p:nvPr/>
        </p:nvCxnSpPr>
        <p:spPr>
          <a:xfrm rot="10800000">
            <a:off x="2971800" y="2357438"/>
            <a:ext cx="1143000" cy="1071562"/>
          </a:xfrm>
          <a:prstGeom prst="straightConnector1">
            <a:avLst/>
          </a:prstGeom>
          <a:ln w="3175">
            <a:solidFill>
              <a:srgbClr val="00B0F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Прямая со стрелкой 303"/>
          <p:cNvCxnSpPr/>
          <p:nvPr/>
        </p:nvCxnSpPr>
        <p:spPr>
          <a:xfrm rot="10800000">
            <a:off x="2971800" y="3643313"/>
            <a:ext cx="1162050" cy="0"/>
          </a:xfrm>
          <a:prstGeom prst="straightConnector1">
            <a:avLst/>
          </a:prstGeom>
          <a:ln w="3175">
            <a:solidFill>
              <a:srgbClr val="00B0F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Прямая со стрелкой 305"/>
          <p:cNvCxnSpPr/>
          <p:nvPr/>
        </p:nvCxnSpPr>
        <p:spPr>
          <a:xfrm rot="10800000">
            <a:off x="2971800" y="3857625"/>
            <a:ext cx="1143000" cy="500063"/>
          </a:xfrm>
          <a:prstGeom prst="straightConnector1">
            <a:avLst/>
          </a:prstGeom>
          <a:ln w="3175">
            <a:solidFill>
              <a:srgbClr val="9B55EF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Прямая со стрелкой 308"/>
          <p:cNvCxnSpPr/>
          <p:nvPr/>
        </p:nvCxnSpPr>
        <p:spPr>
          <a:xfrm rot="10800000">
            <a:off x="2971800" y="4500563"/>
            <a:ext cx="1162050" cy="0"/>
          </a:xfrm>
          <a:prstGeom prst="straightConnector1">
            <a:avLst/>
          </a:prstGeom>
          <a:ln w="3175">
            <a:solidFill>
              <a:srgbClr val="9B55EF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Прямая со стрелкой 309"/>
          <p:cNvCxnSpPr/>
          <p:nvPr/>
        </p:nvCxnSpPr>
        <p:spPr>
          <a:xfrm rot="16200000" flipV="1">
            <a:off x="2293144" y="2893219"/>
            <a:ext cx="2395537" cy="1323975"/>
          </a:xfrm>
          <a:prstGeom prst="straightConnector1">
            <a:avLst/>
          </a:prstGeom>
          <a:ln w="3175">
            <a:solidFill>
              <a:srgbClr val="00FF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Прямая со стрелкой 314"/>
          <p:cNvCxnSpPr/>
          <p:nvPr/>
        </p:nvCxnSpPr>
        <p:spPr>
          <a:xfrm rot="10800000">
            <a:off x="2971800" y="4572000"/>
            <a:ext cx="1143000" cy="285750"/>
          </a:xfrm>
          <a:prstGeom prst="straightConnector1">
            <a:avLst/>
          </a:prstGeom>
          <a:ln w="3175">
            <a:solidFill>
              <a:srgbClr val="00FF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Прямая со стрелкой 325"/>
          <p:cNvCxnSpPr/>
          <p:nvPr/>
        </p:nvCxnSpPr>
        <p:spPr>
          <a:xfrm rot="10800000">
            <a:off x="2971800" y="5214938"/>
            <a:ext cx="1143000" cy="285750"/>
          </a:xfrm>
          <a:prstGeom prst="straightConnector1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Прямая со стрелкой 327"/>
          <p:cNvCxnSpPr/>
          <p:nvPr/>
        </p:nvCxnSpPr>
        <p:spPr>
          <a:xfrm rot="10800000">
            <a:off x="2971800" y="6000750"/>
            <a:ext cx="1162050" cy="0"/>
          </a:xfrm>
          <a:prstGeom prst="straightConnector1">
            <a:avLst/>
          </a:prstGeom>
          <a:ln w="3175">
            <a:solidFill>
              <a:srgbClr val="FFC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4" name="Прямоугольник 333"/>
          <p:cNvSpPr/>
          <p:nvPr/>
        </p:nvSpPr>
        <p:spPr>
          <a:xfrm>
            <a:off x="3328978" y="2300552"/>
            <a:ext cx="324127" cy="169277"/>
          </a:xfrm>
          <a:prstGeom prst="rect">
            <a:avLst/>
          </a:prstGeom>
          <a:solidFill>
            <a:srgbClr val="FBFBFB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35" name="Прямоугольник 334"/>
          <p:cNvSpPr/>
          <p:nvPr/>
        </p:nvSpPr>
        <p:spPr>
          <a:xfrm>
            <a:off x="3481378" y="2657742"/>
            <a:ext cx="324127" cy="169277"/>
          </a:xfrm>
          <a:prstGeom prst="rect">
            <a:avLst/>
          </a:prstGeom>
          <a:solidFill>
            <a:srgbClr val="FBFBFB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36" name="Прямоугольник 335"/>
          <p:cNvSpPr/>
          <p:nvPr/>
        </p:nvSpPr>
        <p:spPr>
          <a:xfrm>
            <a:off x="3380580" y="2831396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37" name="Прямоугольник 336"/>
          <p:cNvSpPr/>
          <p:nvPr/>
        </p:nvSpPr>
        <p:spPr>
          <a:xfrm>
            <a:off x="3114664" y="3143549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38" name="Прямоугольник 337"/>
          <p:cNvSpPr/>
          <p:nvPr/>
        </p:nvSpPr>
        <p:spPr>
          <a:xfrm>
            <a:off x="3523456" y="3260024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39" name="Прямоугольник 338"/>
          <p:cNvSpPr/>
          <p:nvPr/>
        </p:nvSpPr>
        <p:spPr>
          <a:xfrm>
            <a:off x="3675856" y="3545776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42" name="Прямоугольник 341"/>
          <p:cNvSpPr/>
          <p:nvPr/>
        </p:nvSpPr>
        <p:spPr>
          <a:xfrm>
            <a:off x="3309142" y="5286689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23" name="Полилиния 322"/>
          <p:cNvSpPr/>
          <p:nvPr/>
        </p:nvSpPr>
        <p:spPr>
          <a:xfrm>
            <a:off x="2600325" y="2357438"/>
            <a:ext cx="1533525" cy="3057525"/>
          </a:xfrm>
          <a:custGeom>
            <a:avLst/>
            <a:gdLst>
              <a:gd name="connsiteX0" fmla="*/ 0 w 1533525"/>
              <a:gd name="connsiteY0" fmla="*/ 0 h 3124200"/>
              <a:gd name="connsiteX1" fmla="*/ 400050 w 1533525"/>
              <a:gd name="connsiteY1" fmla="*/ 2514600 h 3124200"/>
              <a:gd name="connsiteX2" fmla="*/ 1533525 w 1533525"/>
              <a:gd name="connsiteY2" fmla="*/ 3124200 h 312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3525" h="3124200">
                <a:moveTo>
                  <a:pt x="0" y="0"/>
                </a:moveTo>
                <a:cubicBezTo>
                  <a:pt x="72231" y="996950"/>
                  <a:pt x="144463" y="1993900"/>
                  <a:pt x="400050" y="2514600"/>
                </a:cubicBezTo>
                <a:cubicBezTo>
                  <a:pt x="655638" y="3035300"/>
                  <a:pt x="1094581" y="3079750"/>
                  <a:pt x="1533525" y="3124200"/>
                </a:cubicBezTo>
              </a:path>
            </a:pathLst>
          </a:custGeom>
          <a:ln w="3175">
            <a:solidFill>
              <a:schemeClr val="tx2">
                <a:lumMod val="60000"/>
                <a:lumOff val="40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1" name="Прямоугольник 340"/>
          <p:cNvSpPr/>
          <p:nvPr/>
        </p:nvSpPr>
        <p:spPr>
          <a:xfrm>
            <a:off x="3032915" y="5026924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43" name="Прямоугольник 342"/>
          <p:cNvSpPr/>
          <p:nvPr/>
        </p:nvSpPr>
        <p:spPr>
          <a:xfrm>
            <a:off x="2757474" y="5429565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44" name="Прямоугольник 343"/>
          <p:cNvSpPr/>
          <p:nvPr/>
        </p:nvSpPr>
        <p:spPr>
          <a:xfrm>
            <a:off x="3071802" y="5929631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45" name="Прямоугольник 344"/>
          <p:cNvSpPr/>
          <p:nvPr/>
        </p:nvSpPr>
        <p:spPr>
          <a:xfrm>
            <a:off x="3523456" y="4688784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cxnSp>
        <p:nvCxnSpPr>
          <p:cNvPr id="305" name="Прямая со стрелкой 304"/>
          <p:cNvCxnSpPr/>
          <p:nvPr/>
        </p:nvCxnSpPr>
        <p:spPr>
          <a:xfrm rot="10800000" flipV="1">
            <a:off x="2971800" y="4081463"/>
            <a:ext cx="1143000" cy="357187"/>
          </a:xfrm>
          <a:prstGeom prst="straightConnector1">
            <a:avLst/>
          </a:prstGeom>
          <a:ln w="3175">
            <a:solidFill>
              <a:schemeClr val="accent3">
                <a:lumMod val="75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7" name="Прямоугольник 346"/>
          <p:cNvSpPr/>
          <p:nvPr/>
        </p:nvSpPr>
        <p:spPr>
          <a:xfrm>
            <a:off x="3114664" y="4422082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220" name="Скругленный прямоугольник 219"/>
          <p:cNvSpPr/>
          <p:nvPr/>
        </p:nvSpPr>
        <p:spPr>
          <a:xfrm>
            <a:off x="785813" y="2752725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90" name="TextBox 225"/>
          <p:cNvSpPr txBox="1">
            <a:spLocks noChangeArrowheads="1"/>
          </p:cNvSpPr>
          <p:nvPr/>
        </p:nvSpPr>
        <p:spPr bwMode="auto">
          <a:xfrm>
            <a:off x="714375" y="2786063"/>
            <a:ext cx="7858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паспорта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en-US" sz="800">
                <a:solidFill>
                  <a:srgbClr val="002060"/>
                </a:solidFill>
              </a:rPr>
              <a:t>&gt; 1</a:t>
            </a:r>
            <a:r>
              <a:rPr lang="ru-RU" sz="800">
                <a:solidFill>
                  <a:srgbClr val="002060"/>
                </a:solidFill>
              </a:rPr>
              <a:t>2</a:t>
            </a:r>
            <a:r>
              <a:rPr lang="en-US" sz="800">
                <a:solidFill>
                  <a:srgbClr val="002060"/>
                </a:solidFill>
              </a:rPr>
              <a:t>0 </a:t>
            </a:r>
            <a:r>
              <a:rPr lang="ru-RU" sz="800">
                <a:solidFill>
                  <a:srgbClr val="002060"/>
                </a:solidFill>
              </a:rPr>
              <a:t>млн.</a:t>
            </a:r>
          </a:p>
        </p:txBody>
      </p:sp>
      <p:sp>
        <p:nvSpPr>
          <p:cNvPr id="348" name="Прямоугольник 347"/>
          <p:cNvSpPr/>
          <p:nvPr/>
        </p:nvSpPr>
        <p:spPr>
          <a:xfrm>
            <a:off x="3114664" y="4260156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cxnSp>
        <p:nvCxnSpPr>
          <p:cNvPr id="312" name="Прямая со стрелкой 311"/>
          <p:cNvCxnSpPr/>
          <p:nvPr/>
        </p:nvCxnSpPr>
        <p:spPr>
          <a:xfrm rot="10800000">
            <a:off x="2900363" y="3857625"/>
            <a:ext cx="1214437" cy="928688"/>
          </a:xfrm>
          <a:prstGeom prst="straightConnector1">
            <a:avLst/>
          </a:prstGeom>
          <a:ln w="3175">
            <a:solidFill>
              <a:srgbClr val="00FF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" name="Прямоугольник 345"/>
          <p:cNvSpPr/>
          <p:nvPr/>
        </p:nvSpPr>
        <p:spPr>
          <a:xfrm>
            <a:off x="3432968" y="4331594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325" name="Полилиния 324"/>
          <p:cNvSpPr/>
          <p:nvPr/>
        </p:nvSpPr>
        <p:spPr>
          <a:xfrm>
            <a:off x="2757488" y="3109913"/>
            <a:ext cx="1376362" cy="2219325"/>
          </a:xfrm>
          <a:custGeom>
            <a:avLst/>
            <a:gdLst>
              <a:gd name="connsiteX0" fmla="*/ 0 w 1314450"/>
              <a:gd name="connsiteY0" fmla="*/ 0 h 2219325"/>
              <a:gd name="connsiteX1" fmla="*/ 314325 w 1314450"/>
              <a:gd name="connsiteY1" fmla="*/ 1676400 h 2219325"/>
              <a:gd name="connsiteX2" fmla="*/ 1314450 w 1314450"/>
              <a:gd name="connsiteY2" fmla="*/ 2219325 h 2219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4450" h="2219325">
                <a:moveTo>
                  <a:pt x="0" y="0"/>
                </a:moveTo>
                <a:cubicBezTo>
                  <a:pt x="47625" y="653256"/>
                  <a:pt x="95250" y="1306513"/>
                  <a:pt x="314325" y="1676400"/>
                </a:cubicBezTo>
                <a:cubicBezTo>
                  <a:pt x="533400" y="2046287"/>
                  <a:pt x="923925" y="2132806"/>
                  <a:pt x="1314450" y="2219325"/>
                </a:cubicBezTo>
              </a:path>
            </a:pathLst>
          </a:custGeom>
          <a:ln w="3175">
            <a:solidFill>
              <a:schemeClr val="tx2">
                <a:lumMod val="60000"/>
                <a:lumOff val="40000"/>
              </a:schemeClr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0" name="Прямоугольник 339"/>
          <p:cNvSpPr/>
          <p:nvPr/>
        </p:nvSpPr>
        <p:spPr>
          <a:xfrm>
            <a:off x="3448041" y="5098362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785813" y="4248150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97" name="TextBox 227"/>
          <p:cNvSpPr txBox="1">
            <a:spLocks noChangeArrowheads="1"/>
          </p:cNvSpPr>
          <p:nvPr/>
        </p:nvSpPr>
        <p:spPr bwMode="auto">
          <a:xfrm>
            <a:off x="714375" y="4233863"/>
            <a:ext cx="7858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кадастр.</a:t>
            </a:r>
          </a:p>
          <a:p>
            <a:r>
              <a:rPr lang="en-US" sz="800">
                <a:solidFill>
                  <a:srgbClr val="002060"/>
                </a:solidFill>
              </a:rPr>
              <a:t>&gt; 120 </a:t>
            </a:r>
            <a:r>
              <a:rPr lang="ru-RU" sz="800">
                <a:solidFill>
                  <a:srgbClr val="002060"/>
                </a:solidFill>
              </a:rPr>
              <a:t>млн.</a:t>
            </a:r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785813" y="3500438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99" name="TextBox 226"/>
          <p:cNvSpPr txBox="1">
            <a:spLocks noChangeArrowheads="1"/>
          </p:cNvSpPr>
          <p:nvPr/>
        </p:nvSpPr>
        <p:spPr bwMode="auto">
          <a:xfrm>
            <a:off x="714375" y="3500438"/>
            <a:ext cx="6429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 ю.л.</a:t>
            </a:r>
          </a:p>
          <a:p>
            <a:r>
              <a:rPr lang="en-US" sz="800">
                <a:solidFill>
                  <a:srgbClr val="002060"/>
                </a:solidFill>
              </a:rPr>
              <a:t>&gt; 8 </a:t>
            </a:r>
            <a:r>
              <a:rPr lang="ru-RU" sz="800">
                <a:solidFill>
                  <a:srgbClr val="002060"/>
                </a:solidFill>
              </a:rPr>
              <a:t>млн.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3462055" y="2000541"/>
            <a:ext cx="324127" cy="169277"/>
          </a:xfrm>
          <a:prstGeom prst="rect">
            <a:avLst/>
          </a:prstGeom>
          <a:solidFill>
            <a:srgbClr val="FBFBFB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3309142" y="3974404"/>
            <a:ext cx="377026" cy="169277"/>
          </a:xfrm>
          <a:prstGeom prst="rect">
            <a:avLst/>
          </a:prstGeom>
          <a:solidFill>
            <a:srgbClr val="FBFBFB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+mn-cs"/>
              </a:rPr>
              <a:t>НСИ</a:t>
            </a:r>
            <a:endParaRPr lang="ru-RU" sz="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+mn-cs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257425" y="5000625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257425" y="2000250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2257425" y="5715000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2257425" y="2752725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2257425" y="4248150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Скругленный прямоугольник 104"/>
          <p:cNvSpPr/>
          <p:nvPr/>
        </p:nvSpPr>
        <p:spPr>
          <a:xfrm>
            <a:off x="2257425" y="3500438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208" name="TextBox 105"/>
          <p:cNvSpPr txBox="1">
            <a:spLocks noChangeArrowheads="1"/>
          </p:cNvSpPr>
          <p:nvPr/>
        </p:nvSpPr>
        <p:spPr bwMode="auto">
          <a:xfrm>
            <a:off x="2214563" y="2070100"/>
            <a:ext cx="785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rgbClr val="002060"/>
                </a:solidFill>
              </a:rPr>
              <a:t>www.PFR.ru</a:t>
            </a:r>
            <a:endParaRPr lang="ru-RU" sz="700">
              <a:solidFill>
                <a:srgbClr val="002060"/>
              </a:solidFill>
            </a:endParaRPr>
          </a:p>
        </p:txBody>
      </p:sp>
      <p:sp>
        <p:nvSpPr>
          <p:cNvPr id="48209" name="TextBox 106"/>
          <p:cNvSpPr txBox="1">
            <a:spLocks noChangeArrowheads="1"/>
          </p:cNvSpPr>
          <p:nvPr/>
        </p:nvSpPr>
        <p:spPr bwMode="auto">
          <a:xfrm>
            <a:off x="2205038" y="2798763"/>
            <a:ext cx="785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rgbClr val="002060"/>
                </a:solidFill>
              </a:rPr>
              <a:t>www.FMS.ru</a:t>
            </a:r>
            <a:endParaRPr lang="ru-RU" sz="700">
              <a:solidFill>
                <a:srgbClr val="002060"/>
              </a:solidFill>
            </a:endParaRPr>
          </a:p>
        </p:txBody>
      </p:sp>
      <p:sp>
        <p:nvSpPr>
          <p:cNvPr id="48210" name="TextBox 107"/>
          <p:cNvSpPr txBox="1">
            <a:spLocks noChangeArrowheads="1"/>
          </p:cNvSpPr>
          <p:nvPr/>
        </p:nvSpPr>
        <p:spPr bwMode="auto">
          <a:xfrm>
            <a:off x="2205038" y="3570288"/>
            <a:ext cx="785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rgbClr val="002060"/>
                </a:solidFill>
              </a:rPr>
              <a:t>www.FNS.ru</a:t>
            </a:r>
            <a:endParaRPr lang="ru-RU" sz="700">
              <a:solidFill>
                <a:srgbClr val="002060"/>
              </a:solidFill>
            </a:endParaRPr>
          </a:p>
        </p:txBody>
      </p:sp>
      <p:sp>
        <p:nvSpPr>
          <p:cNvPr id="48211" name="TextBox 110"/>
          <p:cNvSpPr txBox="1">
            <a:spLocks noChangeArrowheads="1"/>
          </p:cNvSpPr>
          <p:nvPr/>
        </p:nvSpPr>
        <p:spPr bwMode="auto">
          <a:xfrm>
            <a:off x="2286000" y="4284663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rgbClr val="002060"/>
                </a:solidFill>
              </a:rPr>
              <a:t>www.RR.ru</a:t>
            </a:r>
            <a:endParaRPr lang="ru-RU" sz="700">
              <a:solidFill>
                <a:srgbClr val="002060"/>
              </a:solidFill>
            </a:endParaRPr>
          </a:p>
        </p:txBody>
      </p:sp>
      <p:sp>
        <p:nvSpPr>
          <p:cNvPr id="48212" name="TextBox 111"/>
          <p:cNvSpPr txBox="1">
            <a:spLocks noChangeArrowheads="1"/>
          </p:cNvSpPr>
          <p:nvPr/>
        </p:nvSpPr>
        <p:spPr bwMode="auto">
          <a:xfrm>
            <a:off x="2286000" y="5070475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rgbClr val="002060"/>
                </a:solidFill>
              </a:rPr>
              <a:t>www.RS.ru</a:t>
            </a:r>
            <a:endParaRPr lang="ru-RU" sz="700">
              <a:solidFill>
                <a:srgbClr val="002060"/>
              </a:solidFill>
            </a:endParaRPr>
          </a:p>
        </p:txBody>
      </p:sp>
      <p:sp>
        <p:nvSpPr>
          <p:cNvPr id="48213" name="TextBox 112"/>
          <p:cNvSpPr txBox="1">
            <a:spLocks noChangeArrowheads="1"/>
          </p:cNvSpPr>
          <p:nvPr/>
        </p:nvSpPr>
        <p:spPr bwMode="auto">
          <a:xfrm>
            <a:off x="2205038" y="5784850"/>
            <a:ext cx="838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rgbClr val="002060"/>
                </a:solidFill>
              </a:rPr>
              <a:t>www.ZAGS.ru</a:t>
            </a:r>
            <a:endParaRPr lang="ru-RU" sz="700">
              <a:solidFill>
                <a:srgbClr val="002060"/>
              </a:solidFill>
            </a:endParaRPr>
          </a:p>
        </p:txBody>
      </p:sp>
      <p:cxnSp>
        <p:nvCxnSpPr>
          <p:cNvPr id="114" name="Прямая со стрелкой 113"/>
          <p:cNvCxnSpPr>
            <a:stCxn id="101" idx="1"/>
            <a:endCxn id="218" idx="3"/>
          </p:cNvCxnSpPr>
          <p:nvPr/>
        </p:nvCxnSpPr>
        <p:spPr>
          <a:xfrm rot="10800000">
            <a:off x="1500188" y="2179638"/>
            <a:ext cx="757237" cy="1587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>
            <a:stCxn id="103" idx="1"/>
            <a:endCxn id="220" idx="3"/>
          </p:cNvCxnSpPr>
          <p:nvPr/>
        </p:nvCxnSpPr>
        <p:spPr>
          <a:xfrm rot="10800000">
            <a:off x="1500188" y="2932113"/>
            <a:ext cx="757237" cy="1587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 стрелкой 119"/>
          <p:cNvCxnSpPr>
            <a:stCxn id="105" idx="1"/>
            <a:endCxn id="221" idx="3"/>
          </p:cNvCxnSpPr>
          <p:nvPr/>
        </p:nvCxnSpPr>
        <p:spPr>
          <a:xfrm rot="10800000">
            <a:off x="1500188" y="3679825"/>
            <a:ext cx="757237" cy="1588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>
            <a:stCxn id="104" idx="1"/>
            <a:endCxn id="219" idx="3"/>
          </p:cNvCxnSpPr>
          <p:nvPr/>
        </p:nvCxnSpPr>
        <p:spPr>
          <a:xfrm rot="10800000">
            <a:off x="1500188" y="4427538"/>
            <a:ext cx="757237" cy="1587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/>
          <p:cNvCxnSpPr>
            <a:stCxn id="100" idx="1"/>
            <a:endCxn id="217" idx="3"/>
          </p:cNvCxnSpPr>
          <p:nvPr/>
        </p:nvCxnSpPr>
        <p:spPr>
          <a:xfrm rot="10800000">
            <a:off x="1500188" y="5180013"/>
            <a:ext cx="757237" cy="1587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>
            <a:stCxn id="102" idx="1"/>
            <a:endCxn id="236" idx="3"/>
          </p:cNvCxnSpPr>
          <p:nvPr/>
        </p:nvCxnSpPr>
        <p:spPr>
          <a:xfrm rot="10800000">
            <a:off x="1500188" y="5894388"/>
            <a:ext cx="757237" cy="1587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220" name="Прямоугольник 136"/>
          <p:cNvSpPr>
            <a:spLocks noChangeArrowheads="1"/>
          </p:cNvSpPr>
          <p:nvPr/>
        </p:nvSpPr>
        <p:spPr bwMode="auto">
          <a:xfrm>
            <a:off x="1471613" y="2019300"/>
            <a:ext cx="8572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∆</a:t>
            </a:r>
            <a:r>
              <a:rPr lang="ru-RU" sz="800">
                <a:solidFill>
                  <a:srgbClr val="002060"/>
                </a:solidFill>
              </a:rPr>
              <a:t> 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ru-RU" sz="800">
                <a:solidFill>
                  <a:srgbClr val="002060"/>
                </a:solidFill>
              </a:rPr>
              <a:t>обновлений </a:t>
            </a:r>
          </a:p>
        </p:txBody>
      </p:sp>
      <p:sp>
        <p:nvSpPr>
          <p:cNvPr id="48221" name="Прямоугольник 137"/>
          <p:cNvSpPr>
            <a:spLocks noChangeArrowheads="1"/>
          </p:cNvSpPr>
          <p:nvPr/>
        </p:nvSpPr>
        <p:spPr bwMode="auto">
          <a:xfrm>
            <a:off x="1471613" y="2776538"/>
            <a:ext cx="8572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∆</a:t>
            </a:r>
            <a:r>
              <a:rPr lang="ru-RU" sz="800">
                <a:solidFill>
                  <a:srgbClr val="002060"/>
                </a:solidFill>
              </a:rPr>
              <a:t> 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ru-RU" sz="800">
                <a:solidFill>
                  <a:srgbClr val="002060"/>
                </a:solidFill>
              </a:rPr>
              <a:t>обновлений </a:t>
            </a:r>
          </a:p>
        </p:txBody>
      </p:sp>
      <p:sp>
        <p:nvSpPr>
          <p:cNvPr id="48222" name="Прямоугольник 138"/>
          <p:cNvSpPr>
            <a:spLocks noChangeArrowheads="1"/>
          </p:cNvSpPr>
          <p:nvPr/>
        </p:nvSpPr>
        <p:spPr bwMode="auto">
          <a:xfrm>
            <a:off x="1471613" y="3519488"/>
            <a:ext cx="8572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∆</a:t>
            </a:r>
            <a:r>
              <a:rPr lang="ru-RU" sz="800">
                <a:solidFill>
                  <a:srgbClr val="002060"/>
                </a:solidFill>
              </a:rPr>
              <a:t> 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ru-RU" sz="800">
                <a:solidFill>
                  <a:srgbClr val="002060"/>
                </a:solidFill>
              </a:rPr>
              <a:t>обновлений </a:t>
            </a:r>
          </a:p>
        </p:txBody>
      </p:sp>
      <p:sp>
        <p:nvSpPr>
          <p:cNvPr id="48223" name="Прямоугольник 139"/>
          <p:cNvSpPr>
            <a:spLocks noChangeArrowheads="1"/>
          </p:cNvSpPr>
          <p:nvPr/>
        </p:nvSpPr>
        <p:spPr bwMode="auto">
          <a:xfrm>
            <a:off x="1471613" y="4267200"/>
            <a:ext cx="8572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∆</a:t>
            </a:r>
            <a:r>
              <a:rPr lang="ru-RU" sz="800">
                <a:solidFill>
                  <a:srgbClr val="002060"/>
                </a:solidFill>
              </a:rPr>
              <a:t> 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ru-RU" sz="800">
                <a:solidFill>
                  <a:srgbClr val="002060"/>
                </a:solidFill>
              </a:rPr>
              <a:t>обновлений </a:t>
            </a:r>
          </a:p>
        </p:txBody>
      </p:sp>
      <p:sp>
        <p:nvSpPr>
          <p:cNvPr id="48224" name="Прямоугольник 140"/>
          <p:cNvSpPr>
            <a:spLocks noChangeArrowheads="1"/>
          </p:cNvSpPr>
          <p:nvPr/>
        </p:nvSpPr>
        <p:spPr bwMode="auto">
          <a:xfrm>
            <a:off x="1471613" y="5019675"/>
            <a:ext cx="8572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∆</a:t>
            </a:r>
            <a:r>
              <a:rPr lang="ru-RU" sz="800">
                <a:solidFill>
                  <a:srgbClr val="002060"/>
                </a:solidFill>
              </a:rPr>
              <a:t> 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ru-RU" sz="800">
                <a:solidFill>
                  <a:srgbClr val="002060"/>
                </a:solidFill>
              </a:rPr>
              <a:t>обновлений </a:t>
            </a:r>
          </a:p>
        </p:txBody>
      </p:sp>
      <p:sp>
        <p:nvSpPr>
          <p:cNvPr id="48225" name="Прямоугольник 141"/>
          <p:cNvSpPr>
            <a:spLocks noChangeArrowheads="1"/>
          </p:cNvSpPr>
          <p:nvPr/>
        </p:nvSpPr>
        <p:spPr bwMode="auto">
          <a:xfrm>
            <a:off x="1471613" y="5734050"/>
            <a:ext cx="8572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∆</a:t>
            </a:r>
            <a:r>
              <a:rPr lang="ru-RU" sz="800">
                <a:solidFill>
                  <a:srgbClr val="002060"/>
                </a:solidFill>
              </a:rPr>
              <a:t> 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ru-RU" sz="800">
                <a:solidFill>
                  <a:srgbClr val="002060"/>
                </a:solidFill>
              </a:rPr>
              <a:t>обновлений </a:t>
            </a:r>
          </a:p>
        </p:txBody>
      </p:sp>
      <p:grpSp>
        <p:nvGrpSpPr>
          <p:cNvPr id="48226" name="Группа 164"/>
          <p:cNvGrpSpPr>
            <a:grpSpLocks/>
          </p:cNvGrpSpPr>
          <p:nvPr/>
        </p:nvGrpSpPr>
        <p:grpSpPr bwMode="auto">
          <a:xfrm>
            <a:off x="4786313" y="2500313"/>
            <a:ext cx="428625" cy="234950"/>
            <a:chOff x="2400285" y="2909884"/>
            <a:chExt cx="428628" cy="234494"/>
          </a:xfrm>
        </p:grpSpPr>
        <p:sp>
          <p:nvSpPr>
            <p:cNvPr id="166" name="Вертикальный свиток 165"/>
            <p:cNvSpPr/>
            <p:nvPr/>
          </p:nvSpPr>
          <p:spPr>
            <a:xfrm>
              <a:off x="2428860" y="2909884"/>
              <a:ext cx="371478" cy="232909"/>
            </a:xfrm>
            <a:prstGeom prst="verticalScroll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8352" name="TextBox 166"/>
            <p:cNvSpPr txBox="1">
              <a:spLocks noChangeArrowheads="1"/>
            </p:cNvSpPr>
            <p:nvPr/>
          </p:nvSpPr>
          <p:spPr bwMode="auto">
            <a:xfrm>
              <a:off x="2400285" y="2928934"/>
              <a:ext cx="4286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>
                  <a:solidFill>
                    <a:srgbClr val="002060"/>
                  </a:solidFill>
                </a:rPr>
                <a:t>ID-ID</a:t>
              </a:r>
              <a:endParaRPr lang="ru-RU" sz="800">
                <a:solidFill>
                  <a:srgbClr val="002060"/>
                </a:solidFill>
              </a:endParaRPr>
            </a:p>
          </p:txBody>
        </p:sp>
      </p:grpSp>
      <p:grpSp>
        <p:nvGrpSpPr>
          <p:cNvPr id="48227" name="Группа 167"/>
          <p:cNvGrpSpPr>
            <a:grpSpLocks/>
          </p:cNvGrpSpPr>
          <p:nvPr/>
        </p:nvGrpSpPr>
        <p:grpSpPr bwMode="auto">
          <a:xfrm>
            <a:off x="4572000" y="3408363"/>
            <a:ext cx="428625" cy="234950"/>
            <a:chOff x="2400285" y="2909884"/>
            <a:chExt cx="428628" cy="234494"/>
          </a:xfrm>
        </p:grpSpPr>
        <p:sp>
          <p:nvSpPr>
            <p:cNvPr id="169" name="Вертикальный свиток 168"/>
            <p:cNvSpPr/>
            <p:nvPr/>
          </p:nvSpPr>
          <p:spPr>
            <a:xfrm>
              <a:off x="2428860" y="2909884"/>
              <a:ext cx="371478" cy="232909"/>
            </a:xfrm>
            <a:prstGeom prst="verticalScroll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8350" name="TextBox 169"/>
            <p:cNvSpPr txBox="1">
              <a:spLocks noChangeArrowheads="1"/>
            </p:cNvSpPr>
            <p:nvPr/>
          </p:nvSpPr>
          <p:spPr bwMode="auto">
            <a:xfrm>
              <a:off x="2400285" y="2928934"/>
              <a:ext cx="4286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>
                  <a:solidFill>
                    <a:srgbClr val="002060"/>
                  </a:solidFill>
                </a:rPr>
                <a:t>ID-ID</a:t>
              </a:r>
              <a:endParaRPr lang="ru-RU" sz="800">
                <a:solidFill>
                  <a:srgbClr val="002060"/>
                </a:solidFill>
              </a:endParaRPr>
            </a:p>
          </p:txBody>
        </p:sp>
      </p:grpSp>
      <p:grpSp>
        <p:nvGrpSpPr>
          <p:cNvPr id="48228" name="Группа 174"/>
          <p:cNvGrpSpPr>
            <a:grpSpLocks/>
          </p:cNvGrpSpPr>
          <p:nvPr/>
        </p:nvGrpSpPr>
        <p:grpSpPr bwMode="auto">
          <a:xfrm>
            <a:off x="4786313" y="5286375"/>
            <a:ext cx="428625" cy="234950"/>
            <a:chOff x="2400285" y="2909884"/>
            <a:chExt cx="428628" cy="234494"/>
          </a:xfrm>
        </p:grpSpPr>
        <p:sp>
          <p:nvSpPr>
            <p:cNvPr id="178" name="Вертикальный свиток 177"/>
            <p:cNvSpPr/>
            <p:nvPr/>
          </p:nvSpPr>
          <p:spPr>
            <a:xfrm>
              <a:off x="2428860" y="2909884"/>
              <a:ext cx="371478" cy="232910"/>
            </a:xfrm>
            <a:prstGeom prst="verticalScroll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8348" name="TextBox 185"/>
            <p:cNvSpPr txBox="1">
              <a:spLocks noChangeArrowheads="1"/>
            </p:cNvSpPr>
            <p:nvPr/>
          </p:nvSpPr>
          <p:spPr bwMode="auto">
            <a:xfrm>
              <a:off x="2400285" y="2928934"/>
              <a:ext cx="4286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>
                  <a:solidFill>
                    <a:srgbClr val="002060"/>
                  </a:solidFill>
                </a:rPr>
                <a:t>ID-ID</a:t>
              </a:r>
              <a:endParaRPr lang="ru-RU" sz="800">
                <a:solidFill>
                  <a:srgbClr val="002060"/>
                </a:solidFill>
              </a:endParaRPr>
            </a:p>
          </p:txBody>
        </p:sp>
      </p:grpSp>
      <p:grpSp>
        <p:nvGrpSpPr>
          <p:cNvPr id="48229" name="Группа 190"/>
          <p:cNvGrpSpPr>
            <a:grpSpLocks/>
          </p:cNvGrpSpPr>
          <p:nvPr/>
        </p:nvGrpSpPr>
        <p:grpSpPr bwMode="auto">
          <a:xfrm>
            <a:off x="4910138" y="5775325"/>
            <a:ext cx="428625" cy="234950"/>
            <a:chOff x="2400285" y="2909884"/>
            <a:chExt cx="428628" cy="234494"/>
          </a:xfrm>
        </p:grpSpPr>
        <p:sp>
          <p:nvSpPr>
            <p:cNvPr id="192" name="Вертикальный свиток 191"/>
            <p:cNvSpPr/>
            <p:nvPr/>
          </p:nvSpPr>
          <p:spPr>
            <a:xfrm>
              <a:off x="2428860" y="2909884"/>
              <a:ext cx="371478" cy="232910"/>
            </a:xfrm>
            <a:prstGeom prst="verticalScroll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8346" name="TextBox 192"/>
            <p:cNvSpPr txBox="1">
              <a:spLocks noChangeArrowheads="1"/>
            </p:cNvSpPr>
            <p:nvPr/>
          </p:nvSpPr>
          <p:spPr bwMode="auto">
            <a:xfrm>
              <a:off x="2400285" y="2928934"/>
              <a:ext cx="4286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>
                  <a:solidFill>
                    <a:srgbClr val="002060"/>
                  </a:solidFill>
                </a:rPr>
                <a:t>ID-ID</a:t>
              </a:r>
              <a:endParaRPr lang="ru-RU" sz="800">
                <a:solidFill>
                  <a:srgbClr val="002060"/>
                </a:solidFill>
              </a:endParaRPr>
            </a:p>
          </p:txBody>
        </p:sp>
      </p:grpSp>
      <p:grpSp>
        <p:nvGrpSpPr>
          <p:cNvPr id="48230" name="Группа 193"/>
          <p:cNvGrpSpPr>
            <a:grpSpLocks/>
          </p:cNvGrpSpPr>
          <p:nvPr/>
        </p:nvGrpSpPr>
        <p:grpSpPr bwMode="auto">
          <a:xfrm>
            <a:off x="4505325" y="2971800"/>
            <a:ext cx="428625" cy="234950"/>
            <a:chOff x="2400285" y="2909884"/>
            <a:chExt cx="428628" cy="234494"/>
          </a:xfrm>
        </p:grpSpPr>
        <p:sp>
          <p:nvSpPr>
            <p:cNvPr id="195" name="Вертикальный свиток 194"/>
            <p:cNvSpPr/>
            <p:nvPr/>
          </p:nvSpPr>
          <p:spPr>
            <a:xfrm>
              <a:off x="2428860" y="2909884"/>
              <a:ext cx="371478" cy="232910"/>
            </a:xfrm>
            <a:prstGeom prst="verticalScroll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8344" name="TextBox 195"/>
            <p:cNvSpPr txBox="1">
              <a:spLocks noChangeArrowheads="1"/>
            </p:cNvSpPr>
            <p:nvPr/>
          </p:nvSpPr>
          <p:spPr bwMode="auto">
            <a:xfrm>
              <a:off x="2400285" y="2928934"/>
              <a:ext cx="4286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>
                  <a:solidFill>
                    <a:srgbClr val="002060"/>
                  </a:solidFill>
                </a:rPr>
                <a:t>ID-ID</a:t>
              </a:r>
              <a:endParaRPr lang="ru-RU" sz="800">
                <a:solidFill>
                  <a:srgbClr val="002060"/>
                </a:solidFill>
              </a:endParaRPr>
            </a:p>
          </p:txBody>
        </p:sp>
      </p:grpSp>
      <p:grpSp>
        <p:nvGrpSpPr>
          <p:cNvPr id="48231" name="Группа 193"/>
          <p:cNvGrpSpPr>
            <a:grpSpLocks/>
          </p:cNvGrpSpPr>
          <p:nvPr/>
        </p:nvGrpSpPr>
        <p:grpSpPr bwMode="auto">
          <a:xfrm>
            <a:off x="4714875" y="3886200"/>
            <a:ext cx="428625" cy="234950"/>
            <a:chOff x="2400285" y="2909884"/>
            <a:chExt cx="428628" cy="234494"/>
          </a:xfrm>
        </p:grpSpPr>
        <p:sp>
          <p:nvSpPr>
            <p:cNvPr id="214" name="Вертикальный свиток 213"/>
            <p:cNvSpPr/>
            <p:nvPr/>
          </p:nvSpPr>
          <p:spPr>
            <a:xfrm>
              <a:off x="2428860" y="2909884"/>
              <a:ext cx="371478" cy="232910"/>
            </a:xfrm>
            <a:prstGeom prst="verticalScroll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8342" name="TextBox 214"/>
            <p:cNvSpPr txBox="1">
              <a:spLocks noChangeArrowheads="1"/>
            </p:cNvSpPr>
            <p:nvPr/>
          </p:nvSpPr>
          <p:spPr bwMode="auto">
            <a:xfrm>
              <a:off x="2400285" y="2928934"/>
              <a:ext cx="4286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>
                  <a:solidFill>
                    <a:srgbClr val="002060"/>
                  </a:solidFill>
                </a:rPr>
                <a:t>ID-ID</a:t>
              </a:r>
              <a:endParaRPr lang="ru-RU" sz="800">
                <a:solidFill>
                  <a:srgbClr val="002060"/>
                </a:solidFill>
              </a:endParaRPr>
            </a:p>
          </p:txBody>
        </p:sp>
      </p:grpSp>
      <p:grpSp>
        <p:nvGrpSpPr>
          <p:cNvPr id="48232" name="Группа 193"/>
          <p:cNvGrpSpPr>
            <a:grpSpLocks/>
          </p:cNvGrpSpPr>
          <p:nvPr/>
        </p:nvGrpSpPr>
        <p:grpSpPr bwMode="auto">
          <a:xfrm>
            <a:off x="4652963" y="4357688"/>
            <a:ext cx="428625" cy="234950"/>
            <a:chOff x="2400285" y="2909884"/>
            <a:chExt cx="428628" cy="234494"/>
          </a:xfrm>
        </p:grpSpPr>
        <p:sp>
          <p:nvSpPr>
            <p:cNvPr id="239" name="Вертикальный свиток 238"/>
            <p:cNvSpPr/>
            <p:nvPr/>
          </p:nvSpPr>
          <p:spPr>
            <a:xfrm>
              <a:off x="2428860" y="2909884"/>
              <a:ext cx="371478" cy="232909"/>
            </a:xfrm>
            <a:prstGeom prst="verticalScroll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8340" name="TextBox 239"/>
            <p:cNvSpPr txBox="1">
              <a:spLocks noChangeArrowheads="1"/>
            </p:cNvSpPr>
            <p:nvPr/>
          </p:nvSpPr>
          <p:spPr bwMode="auto">
            <a:xfrm>
              <a:off x="2400285" y="2928934"/>
              <a:ext cx="4286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>
                  <a:solidFill>
                    <a:srgbClr val="002060"/>
                  </a:solidFill>
                </a:rPr>
                <a:t>ID-ID</a:t>
              </a:r>
              <a:endParaRPr lang="ru-RU" sz="800">
                <a:solidFill>
                  <a:srgbClr val="002060"/>
                </a:solidFill>
              </a:endParaRPr>
            </a:p>
          </p:txBody>
        </p:sp>
      </p:grpSp>
      <p:grpSp>
        <p:nvGrpSpPr>
          <p:cNvPr id="48233" name="Группа 193"/>
          <p:cNvGrpSpPr>
            <a:grpSpLocks/>
          </p:cNvGrpSpPr>
          <p:nvPr/>
        </p:nvGrpSpPr>
        <p:grpSpPr bwMode="auto">
          <a:xfrm>
            <a:off x="4757738" y="4814888"/>
            <a:ext cx="428625" cy="234950"/>
            <a:chOff x="2400285" y="2909884"/>
            <a:chExt cx="428628" cy="234494"/>
          </a:xfrm>
        </p:grpSpPr>
        <p:sp>
          <p:nvSpPr>
            <p:cNvPr id="245" name="Вертикальный свиток 244"/>
            <p:cNvSpPr/>
            <p:nvPr/>
          </p:nvSpPr>
          <p:spPr>
            <a:xfrm>
              <a:off x="2428860" y="2909884"/>
              <a:ext cx="371478" cy="232909"/>
            </a:xfrm>
            <a:prstGeom prst="verticalScroll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8338" name="TextBox 245"/>
            <p:cNvSpPr txBox="1">
              <a:spLocks noChangeArrowheads="1"/>
            </p:cNvSpPr>
            <p:nvPr/>
          </p:nvSpPr>
          <p:spPr bwMode="auto">
            <a:xfrm>
              <a:off x="2400285" y="2928934"/>
              <a:ext cx="4286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>
                  <a:solidFill>
                    <a:srgbClr val="002060"/>
                  </a:solidFill>
                </a:rPr>
                <a:t>ID-ID</a:t>
              </a:r>
              <a:endParaRPr lang="ru-RU" sz="800">
                <a:solidFill>
                  <a:srgbClr val="002060"/>
                </a:solidFill>
              </a:endParaRPr>
            </a:p>
          </p:txBody>
        </p:sp>
      </p:grpSp>
      <p:grpSp>
        <p:nvGrpSpPr>
          <p:cNvPr id="48234" name="Группа 193"/>
          <p:cNvGrpSpPr>
            <a:grpSpLocks/>
          </p:cNvGrpSpPr>
          <p:nvPr/>
        </p:nvGrpSpPr>
        <p:grpSpPr bwMode="auto">
          <a:xfrm>
            <a:off x="4486275" y="2090738"/>
            <a:ext cx="428625" cy="234950"/>
            <a:chOff x="2400285" y="2909884"/>
            <a:chExt cx="428628" cy="234494"/>
          </a:xfrm>
        </p:grpSpPr>
        <p:sp>
          <p:nvSpPr>
            <p:cNvPr id="251" name="Вертикальный свиток 250"/>
            <p:cNvSpPr/>
            <p:nvPr/>
          </p:nvSpPr>
          <p:spPr>
            <a:xfrm>
              <a:off x="2428860" y="2909884"/>
              <a:ext cx="371478" cy="232909"/>
            </a:xfrm>
            <a:prstGeom prst="verticalScroll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8336" name="TextBox 251"/>
            <p:cNvSpPr txBox="1">
              <a:spLocks noChangeArrowheads="1"/>
            </p:cNvSpPr>
            <p:nvPr/>
          </p:nvSpPr>
          <p:spPr bwMode="auto">
            <a:xfrm>
              <a:off x="2400285" y="2928934"/>
              <a:ext cx="4286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800">
                  <a:solidFill>
                    <a:srgbClr val="002060"/>
                  </a:solidFill>
                </a:rPr>
                <a:t>ID-ID</a:t>
              </a:r>
              <a:endParaRPr lang="ru-RU" sz="800">
                <a:solidFill>
                  <a:srgbClr val="002060"/>
                </a:solidFill>
              </a:endParaRPr>
            </a:p>
          </p:txBody>
        </p:sp>
      </p:grpSp>
      <p:grpSp>
        <p:nvGrpSpPr>
          <p:cNvPr id="48235" name="Группа 349"/>
          <p:cNvGrpSpPr>
            <a:grpSpLocks/>
          </p:cNvGrpSpPr>
          <p:nvPr/>
        </p:nvGrpSpPr>
        <p:grpSpPr bwMode="auto">
          <a:xfrm>
            <a:off x="2257425" y="995363"/>
            <a:ext cx="1223963" cy="585787"/>
            <a:chOff x="5991234" y="2743195"/>
            <a:chExt cx="1223972" cy="586586"/>
          </a:xfrm>
        </p:grpSpPr>
        <p:sp>
          <p:nvSpPr>
            <p:cNvPr id="267" name="Скругленный прямоугольник 266"/>
            <p:cNvSpPr/>
            <p:nvPr/>
          </p:nvSpPr>
          <p:spPr>
            <a:xfrm>
              <a:off x="5991234" y="2743195"/>
              <a:ext cx="785819" cy="81072"/>
            </a:xfrm>
            <a:prstGeom prst="roundRect">
              <a:avLst>
                <a:gd name="adj" fmla="val 8900"/>
              </a:avLst>
            </a:prstGeom>
            <a:solidFill>
              <a:srgbClr val="002060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8" name="Скругленный прямоугольник 267"/>
            <p:cNvSpPr/>
            <p:nvPr/>
          </p:nvSpPr>
          <p:spPr>
            <a:xfrm>
              <a:off x="5991234" y="2957799"/>
              <a:ext cx="866781" cy="71535"/>
            </a:xfrm>
            <a:prstGeom prst="roundRect">
              <a:avLst>
                <a:gd name="adj" fmla="val 8900"/>
              </a:avLst>
            </a:prstGeom>
            <a:solidFill>
              <a:srgbClr val="00B0F0"/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9" name="Скругленный прямоугольник 268"/>
            <p:cNvSpPr/>
            <p:nvPr/>
          </p:nvSpPr>
          <p:spPr>
            <a:xfrm>
              <a:off x="5991234" y="3053179"/>
              <a:ext cx="1081096" cy="71535"/>
            </a:xfrm>
            <a:prstGeom prst="roundRect">
              <a:avLst>
                <a:gd name="adj" fmla="val 8900"/>
              </a:avLst>
            </a:prstGeom>
            <a:solidFill>
              <a:srgbClr val="00FF00"/>
            </a:solidFill>
            <a:ln w="9525">
              <a:solidFill>
                <a:srgbClr val="00FF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0" name="Скругленный прямоугольник 269"/>
            <p:cNvSpPr/>
            <p:nvPr/>
          </p:nvSpPr>
          <p:spPr>
            <a:xfrm>
              <a:off x="5991234" y="2857651"/>
              <a:ext cx="1081096" cy="71534"/>
            </a:xfrm>
            <a:prstGeom prst="roundRect">
              <a:avLst>
                <a:gd name="adj" fmla="val 8900"/>
              </a:avLst>
            </a:prstGeom>
            <a:solidFill>
              <a:schemeClr val="accent2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1" name="Скругленный прямоугольник 270"/>
            <p:cNvSpPr/>
            <p:nvPr/>
          </p:nvSpPr>
          <p:spPr>
            <a:xfrm>
              <a:off x="5991234" y="3158097"/>
              <a:ext cx="1081096" cy="71535"/>
            </a:xfrm>
            <a:prstGeom prst="roundRect">
              <a:avLst>
                <a:gd name="adj" fmla="val 8900"/>
              </a:avLst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2" name="Скругленный прямоугольник 271"/>
            <p:cNvSpPr/>
            <p:nvPr/>
          </p:nvSpPr>
          <p:spPr>
            <a:xfrm>
              <a:off x="5991234" y="3258247"/>
              <a:ext cx="1223972" cy="71534"/>
            </a:xfrm>
            <a:prstGeom prst="roundRect">
              <a:avLst>
                <a:gd name="adj" fmla="val 8900"/>
              </a:avLst>
            </a:prstGeom>
            <a:solidFill>
              <a:srgbClr val="FFC000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3" name="Скругленный прямоугольник 272"/>
            <p:cNvSpPr/>
            <p:nvPr/>
          </p:nvSpPr>
          <p:spPr>
            <a:xfrm>
              <a:off x="6215074" y="2857651"/>
              <a:ext cx="71438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4" name="Скругленный прямоугольник 273"/>
            <p:cNvSpPr/>
            <p:nvPr/>
          </p:nvSpPr>
          <p:spPr>
            <a:xfrm>
              <a:off x="6367475" y="2857651"/>
              <a:ext cx="71438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5" name="Скругленный прямоугольник 274"/>
            <p:cNvSpPr/>
            <p:nvPr/>
          </p:nvSpPr>
          <p:spPr>
            <a:xfrm>
              <a:off x="6500826" y="2857651"/>
              <a:ext cx="71438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6" name="Скругленный прямоугольник 275"/>
            <p:cNvSpPr/>
            <p:nvPr/>
          </p:nvSpPr>
          <p:spPr>
            <a:xfrm>
              <a:off x="6572263" y="2857651"/>
              <a:ext cx="71439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7" name="Скругленный прямоугольник 276"/>
            <p:cNvSpPr/>
            <p:nvPr/>
          </p:nvSpPr>
          <p:spPr>
            <a:xfrm>
              <a:off x="6643702" y="2857651"/>
              <a:ext cx="71438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2" name="Скругленный прямоугольник 281"/>
            <p:cNvSpPr/>
            <p:nvPr/>
          </p:nvSpPr>
          <p:spPr>
            <a:xfrm>
              <a:off x="6072198" y="2857651"/>
              <a:ext cx="71438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3" name="Скругленный прямоугольник 282"/>
            <p:cNvSpPr/>
            <p:nvPr/>
          </p:nvSpPr>
          <p:spPr>
            <a:xfrm>
              <a:off x="6143635" y="2747963"/>
              <a:ext cx="71439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0" name="Скругленный прямоугольник 289"/>
            <p:cNvSpPr/>
            <p:nvPr/>
          </p:nvSpPr>
          <p:spPr>
            <a:xfrm>
              <a:off x="6296036" y="2747963"/>
              <a:ext cx="71439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3" name="Скругленный прямоугольник 292"/>
            <p:cNvSpPr/>
            <p:nvPr/>
          </p:nvSpPr>
          <p:spPr>
            <a:xfrm>
              <a:off x="6435737" y="2746374"/>
              <a:ext cx="71439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4" name="Скругленный прямоугольник 293"/>
            <p:cNvSpPr/>
            <p:nvPr/>
          </p:nvSpPr>
          <p:spPr>
            <a:xfrm>
              <a:off x="6073785" y="2957799"/>
              <a:ext cx="71439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6" name="Скругленный прямоугольник 295"/>
            <p:cNvSpPr/>
            <p:nvPr/>
          </p:nvSpPr>
          <p:spPr>
            <a:xfrm>
              <a:off x="6149985" y="2957799"/>
              <a:ext cx="71439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8" name="Скругленный прямоугольник 297"/>
            <p:cNvSpPr/>
            <p:nvPr/>
          </p:nvSpPr>
          <p:spPr>
            <a:xfrm>
              <a:off x="6296036" y="2957799"/>
              <a:ext cx="71439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9" name="Скругленный прямоугольник 298"/>
            <p:cNvSpPr/>
            <p:nvPr/>
          </p:nvSpPr>
          <p:spPr>
            <a:xfrm>
              <a:off x="6572263" y="2957799"/>
              <a:ext cx="71439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" name="Скругленный прямоугольник 307"/>
            <p:cNvSpPr/>
            <p:nvPr/>
          </p:nvSpPr>
          <p:spPr>
            <a:xfrm>
              <a:off x="6429387" y="3053179"/>
              <a:ext cx="71439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FF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" name="Скругленный прямоугольник 310"/>
            <p:cNvSpPr/>
            <p:nvPr/>
          </p:nvSpPr>
          <p:spPr>
            <a:xfrm>
              <a:off x="6727839" y="3053179"/>
              <a:ext cx="71439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FF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" name="Скругленный прямоугольник 312"/>
            <p:cNvSpPr/>
            <p:nvPr/>
          </p:nvSpPr>
          <p:spPr>
            <a:xfrm>
              <a:off x="5994409" y="3053179"/>
              <a:ext cx="71439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FF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" name="Скругленный прямоугольник 313"/>
            <p:cNvSpPr/>
            <p:nvPr/>
          </p:nvSpPr>
          <p:spPr>
            <a:xfrm>
              <a:off x="6076960" y="3053179"/>
              <a:ext cx="71439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FF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" name="Скругленный прямоугольник 315"/>
            <p:cNvSpPr/>
            <p:nvPr/>
          </p:nvSpPr>
          <p:spPr>
            <a:xfrm>
              <a:off x="6143635" y="3156508"/>
              <a:ext cx="71439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" name="Скругленный прямоугольник 316"/>
            <p:cNvSpPr/>
            <p:nvPr/>
          </p:nvSpPr>
          <p:spPr>
            <a:xfrm>
              <a:off x="6296036" y="3156508"/>
              <a:ext cx="71439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" name="Скругленный прямоугольник 317"/>
            <p:cNvSpPr/>
            <p:nvPr/>
          </p:nvSpPr>
          <p:spPr>
            <a:xfrm>
              <a:off x="6448437" y="3156508"/>
              <a:ext cx="71439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9" name="Скругленный прямоугольник 318"/>
            <p:cNvSpPr/>
            <p:nvPr/>
          </p:nvSpPr>
          <p:spPr>
            <a:xfrm>
              <a:off x="6600838" y="3156508"/>
              <a:ext cx="71439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0" name="Скругленный прямоугольник 319"/>
            <p:cNvSpPr/>
            <p:nvPr/>
          </p:nvSpPr>
          <p:spPr>
            <a:xfrm>
              <a:off x="6753240" y="3156508"/>
              <a:ext cx="71439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1" name="Скругленный прямоугольник 320"/>
            <p:cNvSpPr/>
            <p:nvPr/>
          </p:nvSpPr>
          <p:spPr>
            <a:xfrm>
              <a:off x="6905641" y="3156508"/>
              <a:ext cx="71439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2" name="Скругленный прямоугольник 321"/>
            <p:cNvSpPr/>
            <p:nvPr/>
          </p:nvSpPr>
          <p:spPr>
            <a:xfrm>
              <a:off x="6072198" y="3256656"/>
              <a:ext cx="71438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4" name="Скругленный прямоугольник 323"/>
            <p:cNvSpPr/>
            <p:nvPr/>
          </p:nvSpPr>
          <p:spPr>
            <a:xfrm>
              <a:off x="6227774" y="3258247"/>
              <a:ext cx="71438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0" name="Скругленный прямоугольник 329"/>
            <p:cNvSpPr/>
            <p:nvPr/>
          </p:nvSpPr>
          <p:spPr>
            <a:xfrm>
              <a:off x="6297624" y="3256656"/>
              <a:ext cx="71438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1" name="Скругленный прямоугольник 330"/>
            <p:cNvSpPr/>
            <p:nvPr/>
          </p:nvSpPr>
          <p:spPr>
            <a:xfrm>
              <a:off x="6450025" y="3258247"/>
              <a:ext cx="71438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2" name="Скругленный прямоугольник 331"/>
            <p:cNvSpPr/>
            <p:nvPr/>
          </p:nvSpPr>
          <p:spPr>
            <a:xfrm>
              <a:off x="7072330" y="3256656"/>
              <a:ext cx="71438" cy="71535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9" name="Скругленный прямоугольник 348"/>
            <p:cNvSpPr/>
            <p:nvPr/>
          </p:nvSpPr>
          <p:spPr>
            <a:xfrm>
              <a:off x="7142180" y="3258247"/>
              <a:ext cx="71438" cy="71534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8236" name="Прямоугольник 350"/>
          <p:cNvSpPr>
            <a:spLocks noChangeArrowheads="1"/>
          </p:cNvSpPr>
          <p:nvPr/>
        </p:nvSpPr>
        <p:spPr bwMode="auto">
          <a:xfrm>
            <a:off x="571500" y="1058863"/>
            <a:ext cx="1643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Каждая измененная реестровая запись порождает столько же разных выгрузок, сколько ИР-потребителей</a:t>
            </a:r>
          </a:p>
        </p:txBody>
      </p:sp>
      <p:grpSp>
        <p:nvGrpSpPr>
          <p:cNvPr id="48237" name="Группа 361"/>
          <p:cNvGrpSpPr>
            <a:grpSpLocks/>
          </p:cNvGrpSpPr>
          <p:nvPr/>
        </p:nvGrpSpPr>
        <p:grpSpPr bwMode="auto">
          <a:xfrm>
            <a:off x="909638" y="1603375"/>
            <a:ext cx="1223962" cy="73025"/>
            <a:chOff x="785786" y="1570819"/>
            <a:chExt cx="1223972" cy="73026"/>
          </a:xfrm>
        </p:grpSpPr>
        <p:sp>
          <p:nvSpPr>
            <p:cNvPr id="353" name="Скругленный прямоугольник 352"/>
            <p:cNvSpPr/>
            <p:nvPr/>
          </p:nvSpPr>
          <p:spPr>
            <a:xfrm>
              <a:off x="785786" y="1572407"/>
              <a:ext cx="1223972" cy="71438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4" name="Скругленный прямоугольник 353"/>
            <p:cNvSpPr/>
            <p:nvPr/>
          </p:nvSpPr>
          <p:spPr>
            <a:xfrm>
              <a:off x="857224" y="1570819"/>
              <a:ext cx="71439" cy="71439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5" name="Скругленный прямоугольник 354"/>
            <p:cNvSpPr/>
            <p:nvPr/>
          </p:nvSpPr>
          <p:spPr>
            <a:xfrm>
              <a:off x="1000100" y="1572407"/>
              <a:ext cx="71439" cy="71438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6" name="Скругленный прямоугольник 355"/>
            <p:cNvSpPr/>
            <p:nvPr/>
          </p:nvSpPr>
          <p:spPr>
            <a:xfrm>
              <a:off x="1142976" y="1570819"/>
              <a:ext cx="71439" cy="71439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7" name="Скругленный прямоугольник 356"/>
            <p:cNvSpPr/>
            <p:nvPr/>
          </p:nvSpPr>
          <p:spPr>
            <a:xfrm>
              <a:off x="1285852" y="1570819"/>
              <a:ext cx="71439" cy="71439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8" name="Скругленный прямоугольник 357"/>
            <p:cNvSpPr/>
            <p:nvPr/>
          </p:nvSpPr>
          <p:spPr>
            <a:xfrm>
              <a:off x="1428728" y="1570819"/>
              <a:ext cx="71439" cy="71439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9" name="Скругленный прямоугольник 358"/>
            <p:cNvSpPr/>
            <p:nvPr/>
          </p:nvSpPr>
          <p:spPr>
            <a:xfrm>
              <a:off x="1571604" y="1570819"/>
              <a:ext cx="71439" cy="71439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0" name="Скругленный прямоугольник 359"/>
            <p:cNvSpPr/>
            <p:nvPr/>
          </p:nvSpPr>
          <p:spPr>
            <a:xfrm>
              <a:off x="1714481" y="1570819"/>
              <a:ext cx="71439" cy="71439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1" name="Скругленный прямоугольник 360"/>
            <p:cNvSpPr/>
            <p:nvPr/>
          </p:nvSpPr>
          <p:spPr>
            <a:xfrm>
              <a:off x="1857357" y="1570819"/>
              <a:ext cx="71439" cy="71439"/>
            </a:xfrm>
            <a:prstGeom prst="roundRect">
              <a:avLst>
                <a:gd name="adj" fmla="val 8900"/>
              </a:avLst>
            </a:prstGeom>
            <a:solidFill>
              <a:schemeClr val="bg1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63" name="Правая фигурная скобка 362"/>
          <p:cNvSpPr/>
          <p:nvPr/>
        </p:nvSpPr>
        <p:spPr>
          <a:xfrm flipH="1">
            <a:off x="2166938" y="990600"/>
            <a:ext cx="71437" cy="642938"/>
          </a:xfrm>
          <a:prstGeom prst="rightBrace">
            <a:avLst>
              <a:gd name="adj1" fmla="val 192857"/>
              <a:gd name="adj2" fmla="val 50000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65" name="Прямая со стрелкой 364"/>
          <p:cNvCxnSpPr>
            <a:endCxn id="363" idx="1"/>
          </p:cNvCxnSpPr>
          <p:nvPr/>
        </p:nvCxnSpPr>
        <p:spPr>
          <a:xfrm rot="5400000" flipH="1" flipV="1">
            <a:off x="1945482" y="1381918"/>
            <a:ext cx="292100" cy="150813"/>
          </a:xfrm>
          <a:prstGeom prst="straightConnector1">
            <a:avLst/>
          </a:prstGeom>
          <a:ln w="3175">
            <a:solidFill>
              <a:srgbClr val="00206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240" name="Прямоугольник 369"/>
          <p:cNvSpPr>
            <a:spLocks noChangeArrowheads="1"/>
          </p:cNvSpPr>
          <p:nvPr/>
        </p:nvSpPr>
        <p:spPr bwMode="auto">
          <a:xfrm>
            <a:off x="847725" y="155575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41" name="Прямоугольник 370"/>
          <p:cNvSpPr>
            <a:spLocks noChangeArrowheads="1"/>
          </p:cNvSpPr>
          <p:nvPr/>
        </p:nvSpPr>
        <p:spPr bwMode="auto">
          <a:xfrm>
            <a:off x="981075" y="155575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42" name="Прямоугольник 371"/>
          <p:cNvSpPr>
            <a:spLocks noChangeArrowheads="1"/>
          </p:cNvSpPr>
          <p:nvPr/>
        </p:nvSpPr>
        <p:spPr bwMode="auto">
          <a:xfrm>
            <a:off x="1057275" y="155575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43" name="Прямоугольник 372"/>
          <p:cNvSpPr>
            <a:spLocks noChangeArrowheads="1"/>
          </p:cNvSpPr>
          <p:nvPr/>
        </p:nvSpPr>
        <p:spPr bwMode="auto">
          <a:xfrm>
            <a:off x="1196975" y="15589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44" name="Прямоугольник 373"/>
          <p:cNvSpPr>
            <a:spLocks noChangeArrowheads="1"/>
          </p:cNvSpPr>
          <p:nvPr/>
        </p:nvSpPr>
        <p:spPr bwMode="auto">
          <a:xfrm>
            <a:off x="1343025" y="156210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45" name="Прямоугольник 374"/>
          <p:cNvSpPr>
            <a:spLocks noChangeArrowheads="1"/>
          </p:cNvSpPr>
          <p:nvPr/>
        </p:nvSpPr>
        <p:spPr bwMode="auto">
          <a:xfrm>
            <a:off x="1485900" y="156210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46" name="Прямоугольник 375"/>
          <p:cNvSpPr>
            <a:spLocks noChangeArrowheads="1"/>
          </p:cNvSpPr>
          <p:nvPr/>
        </p:nvSpPr>
        <p:spPr bwMode="auto">
          <a:xfrm>
            <a:off x="1771650" y="156210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47" name="Прямоугольник 376"/>
          <p:cNvSpPr>
            <a:spLocks noChangeArrowheads="1"/>
          </p:cNvSpPr>
          <p:nvPr/>
        </p:nvSpPr>
        <p:spPr bwMode="auto">
          <a:xfrm>
            <a:off x="2338388" y="957263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48" name="Прямоугольник 377"/>
          <p:cNvSpPr>
            <a:spLocks noChangeArrowheads="1"/>
          </p:cNvSpPr>
          <p:nvPr/>
        </p:nvSpPr>
        <p:spPr bwMode="auto">
          <a:xfrm>
            <a:off x="2490788" y="957263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49" name="Прямоугольник 378"/>
          <p:cNvSpPr>
            <a:spLocks noChangeArrowheads="1"/>
          </p:cNvSpPr>
          <p:nvPr/>
        </p:nvSpPr>
        <p:spPr bwMode="auto">
          <a:xfrm>
            <a:off x="2633663" y="957263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50" name="Прямоугольник 379"/>
          <p:cNvSpPr>
            <a:spLocks noChangeArrowheads="1"/>
          </p:cNvSpPr>
          <p:nvPr/>
        </p:nvSpPr>
        <p:spPr bwMode="auto">
          <a:xfrm>
            <a:off x="2767013" y="1066800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51" name="Прямоугольник 380"/>
          <p:cNvSpPr>
            <a:spLocks noChangeArrowheads="1"/>
          </p:cNvSpPr>
          <p:nvPr/>
        </p:nvSpPr>
        <p:spPr bwMode="auto">
          <a:xfrm>
            <a:off x="2843213" y="1062038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52" name="Прямоугольник 381"/>
          <p:cNvSpPr>
            <a:spLocks noChangeArrowheads="1"/>
          </p:cNvSpPr>
          <p:nvPr/>
        </p:nvSpPr>
        <p:spPr bwMode="auto">
          <a:xfrm>
            <a:off x="2571750" y="106203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53" name="Прямоугольник 382"/>
          <p:cNvSpPr>
            <a:spLocks noChangeArrowheads="1"/>
          </p:cNvSpPr>
          <p:nvPr/>
        </p:nvSpPr>
        <p:spPr bwMode="auto">
          <a:xfrm>
            <a:off x="2276475" y="106203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54" name="Прямоугольник 383"/>
          <p:cNvSpPr>
            <a:spLocks noChangeArrowheads="1"/>
          </p:cNvSpPr>
          <p:nvPr/>
        </p:nvSpPr>
        <p:spPr bwMode="auto">
          <a:xfrm>
            <a:off x="2419350" y="106203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55" name="Прямоугольник 384"/>
          <p:cNvSpPr>
            <a:spLocks noChangeArrowheads="1"/>
          </p:cNvSpPr>
          <p:nvPr/>
        </p:nvSpPr>
        <p:spPr bwMode="auto">
          <a:xfrm>
            <a:off x="2695575" y="106203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56" name="Прямоугольник 385"/>
          <p:cNvSpPr>
            <a:spLocks noChangeArrowheads="1"/>
          </p:cNvSpPr>
          <p:nvPr/>
        </p:nvSpPr>
        <p:spPr bwMode="auto">
          <a:xfrm>
            <a:off x="2771775" y="117157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57" name="Прямоугольник 386"/>
          <p:cNvSpPr>
            <a:spLocks noChangeArrowheads="1"/>
          </p:cNvSpPr>
          <p:nvPr/>
        </p:nvSpPr>
        <p:spPr bwMode="auto">
          <a:xfrm>
            <a:off x="2490788" y="117157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58" name="Прямоугольник 387"/>
          <p:cNvSpPr>
            <a:spLocks noChangeArrowheads="1"/>
          </p:cNvSpPr>
          <p:nvPr/>
        </p:nvSpPr>
        <p:spPr bwMode="auto">
          <a:xfrm>
            <a:off x="2347913" y="117157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59" name="Прямоугольник 388"/>
          <p:cNvSpPr>
            <a:spLocks noChangeArrowheads="1"/>
          </p:cNvSpPr>
          <p:nvPr/>
        </p:nvSpPr>
        <p:spPr bwMode="auto">
          <a:xfrm>
            <a:off x="2276475" y="116205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60" name="Прямоугольник 389"/>
          <p:cNvSpPr>
            <a:spLocks noChangeArrowheads="1"/>
          </p:cNvSpPr>
          <p:nvPr/>
        </p:nvSpPr>
        <p:spPr bwMode="auto">
          <a:xfrm>
            <a:off x="2185988" y="126682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61" name="Прямоугольник 390"/>
          <p:cNvSpPr>
            <a:spLocks noChangeArrowheads="1"/>
          </p:cNvSpPr>
          <p:nvPr/>
        </p:nvSpPr>
        <p:spPr bwMode="auto">
          <a:xfrm>
            <a:off x="2271713" y="1262063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62" name="Прямоугольник 391"/>
          <p:cNvSpPr>
            <a:spLocks noChangeArrowheads="1"/>
          </p:cNvSpPr>
          <p:nvPr/>
        </p:nvSpPr>
        <p:spPr bwMode="auto">
          <a:xfrm>
            <a:off x="2624138" y="1258888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63" name="Прямоугольник 392"/>
          <p:cNvSpPr>
            <a:spLocks noChangeArrowheads="1"/>
          </p:cNvSpPr>
          <p:nvPr/>
        </p:nvSpPr>
        <p:spPr bwMode="auto">
          <a:xfrm>
            <a:off x="2919413" y="126682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64" name="Прямоугольник 393"/>
          <p:cNvSpPr>
            <a:spLocks noChangeArrowheads="1"/>
          </p:cNvSpPr>
          <p:nvPr/>
        </p:nvSpPr>
        <p:spPr bwMode="auto">
          <a:xfrm>
            <a:off x="3100388" y="1366838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65" name="Прямоугольник 394"/>
          <p:cNvSpPr>
            <a:spLocks noChangeArrowheads="1"/>
          </p:cNvSpPr>
          <p:nvPr/>
        </p:nvSpPr>
        <p:spPr bwMode="auto">
          <a:xfrm>
            <a:off x="2947988" y="1366838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66" name="Прямоугольник 395"/>
          <p:cNvSpPr>
            <a:spLocks noChangeArrowheads="1"/>
          </p:cNvSpPr>
          <p:nvPr/>
        </p:nvSpPr>
        <p:spPr bwMode="auto">
          <a:xfrm>
            <a:off x="2795588" y="1366838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67" name="Прямоугольник 396"/>
          <p:cNvSpPr>
            <a:spLocks noChangeArrowheads="1"/>
          </p:cNvSpPr>
          <p:nvPr/>
        </p:nvSpPr>
        <p:spPr bwMode="auto">
          <a:xfrm>
            <a:off x="2643188" y="1366838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68" name="Прямоугольник 397"/>
          <p:cNvSpPr>
            <a:spLocks noChangeArrowheads="1"/>
          </p:cNvSpPr>
          <p:nvPr/>
        </p:nvSpPr>
        <p:spPr bwMode="auto">
          <a:xfrm>
            <a:off x="2490788" y="1366838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69" name="Прямоугольник 398"/>
          <p:cNvSpPr>
            <a:spLocks noChangeArrowheads="1"/>
          </p:cNvSpPr>
          <p:nvPr/>
        </p:nvSpPr>
        <p:spPr bwMode="auto">
          <a:xfrm>
            <a:off x="2343150" y="136683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70" name="Прямоугольник 399"/>
          <p:cNvSpPr>
            <a:spLocks noChangeArrowheads="1"/>
          </p:cNvSpPr>
          <p:nvPr/>
        </p:nvSpPr>
        <p:spPr bwMode="auto">
          <a:xfrm>
            <a:off x="2276475" y="146208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71" name="Прямоугольник 400"/>
          <p:cNvSpPr>
            <a:spLocks noChangeArrowheads="1"/>
          </p:cNvSpPr>
          <p:nvPr/>
        </p:nvSpPr>
        <p:spPr bwMode="auto">
          <a:xfrm>
            <a:off x="2428875" y="146208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72" name="Прямоугольник 401"/>
          <p:cNvSpPr>
            <a:spLocks noChangeArrowheads="1"/>
          </p:cNvSpPr>
          <p:nvPr/>
        </p:nvSpPr>
        <p:spPr bwMode="auto">
          <a:xfrm>
            <a:off x="2505075" y="146208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73" name="Прямоугольник 402"/>
          <p:cNvSpPr>
            <a:spLocks noChangeArrowheads="1"/>
          </p:cNvSpPr>
          <p:nvPr/>
        </p:nvSpPr>
        <p:spPr bwMode="auto">
          <a:xfrm>
            <a:off x="2657475" y="14716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74" name="Прямоугольник 403"/>
          <p:cNvSpPr>
            <a:spLocks noChangeArrowheads="1"/>
          </p:cNvSpPr>
          <p:nvPr/>
        </p:nvSpPr>
        <p:spPr bwMode="auto">
          <a:xfrm>
            <a:off x="3267075" y="14716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75" name="Прямоугольник 404"/>
          <p:cNvSpPr>
            <a:spLocks noChangeArrowheads="1"/>
          </p:cNvSpPr>
          <p:nvPr/>
        </p:nvSpPr>
        <p:spPr bwMode="auto">
          <a:xfrm>
            <a:off x="3343275" y="147637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76" name="Прямоугольник 405"/>
          <p:cNvSpPr>
            <a:spLocks noChangeArrowheads="1"/>
          </p:cNvSpPr>
          <p:nvPr/>
        </p:nvSpPr>
        <p:spPr bwMode="auto">
          <a:xfrm>
            <a:off x="915988" y="155892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77" name="Прямоугольник 406"/>
          <p:cNvSpPr>
            <a:spLocks noChangeArrowheads="1"/>
          </p:cNvSpPr>
          <p:nvPr/>
        </p:nvSpPr>
        <p:spPr bwMode="auto">
          <a:xfrm>
            <a:off x="1119188" y="1557338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78" name="Прямоугольник 407"/>
          <p:cNvSpPr>
            <a:spLocks noChangeArrowheads="1"/>
          </p:cNvSpPr>
          <p:nvPr/>
        </p:nvSpPr>
        <p:spPr bwMode="auto">
          <a:xfrm>
            <a:off x="1266825" y="15589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79" name="Прямоугольник 408"/>
          <p:cNvSpPr>
            <a:spLocks noChangeArrowheads="1"/>
          </p:cNvSpPr>
          <p:nvPr/>
        </p:nvSpPr>
        <p:spPr bwMode="auto">
          <a:xfrm>
            <a:off x="1412875" y="15589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80" name="Прямоугольник 409"/>
          <p:cNvSpPr>
            <a:spLocks noChangeArrowheads="1"/>
          </p:cNvSpPr>
          <p:nvPr/>
        </p:nvSpPr>
        <p:spPr bwMode="auto">
          <a:xfrm>
            <a:off x="1555750" y="15589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81" name="Прямоугольник 410"/>
          <p:cNvSpPr>
            <a:spLocks noChangeArrowheads="1"/>
          </p:cNvSpPr>
          <p:nvPr/>
        </p:nvSpPr>
        <p:spPr bwMode="auto">
          <a:xfrm>
            <a:off x="1628775" y="155733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82" name="Прямоугольник 411"/>
          <p:cNvSpPr>
            <a:spLocks noChangeArrowheads="1"/>
          </p:cNvSpPr>
          <p:nvPr/>
        </p:nvSpPr>
        <p:spPr bwMode="auto">
          <a:xfrm>
            <a:off x="1698625" y="15589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83" name="Прямоугольник 412"/>
          <p:cNvSpPr>
            <a:spLocks noChangeArrowheads="1"/>
          </p:cNvSpPr>
          <p:nvPr/>
        </p:nvSpPr>
        <p:spPr bwMode="auto">
          <a:xfrm>
            <a:off x="1841500" y="156368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84" name="Прямоугольник 413"/>
          <p:cNvSpPr>
            <a:spLocks noChangeArrowheads="1"/>
          </p:cNvSpPr>
          <p:nvPr/>
        </p:nvSpPr>
        <p:spPr bwMode="auto">
          <a:xfrm>
            <a:off x="1911350" y="155733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8285" name="Прямоугольник 414"/>
          <p:cNvSpPr>
            <a:spLocks noChangeArrowheads="1"/>
          </p:cNvSpPr>
          <p:nvPr/>
        </p:nvSpPr>
        <p:spPr bwMode="auto">
          <a:xfrm>
            <a:off x="1987550" y="15605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19" name="Овальная выноска 418"/>
          <p:cNvSpPr/>
          <p:nvPr/>
        </p:nvSpPr>
        <p:spPr>
          <a:xfrm>
            <a:off x="3929063" y="1000125"/>
            <a:ext cx="1643062" cy="785813"/>
          </a:xfrm>
          <a:prstGeom prst="wedgeEllipseCallout">
            <a:avLst>
              <a:gd name="adj1" fmla="val -240"/>
              <a:gd name="adj2" fmla="val 85679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48287" name="Прямоугольник 419"/>
          <p:cNvSpPr>
            <a:spLocks noChangeArrowheads="1"/>
          </p:cNvSpPr>
          <p:nvPr/>
        </p:nvSpPr>
        <p:spPr bwMode="auto">
          <a:xfrm>
            <a:off x="4071938" y="1104900"/>
            <a:ext cx="150018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00">
                <a:solidFill>
                  <a:srgbClr val="002060"/>
                </a:solidFill>
              </a:rPr>
              <a:t>Ресурс-потребитель ежедневно сверяет все свои записи  по </a:t>
            </a:r>
            <a:r>
              <a:rPr lang="en-US" sz="900">
                <a:solidFill>
                  <a:srgbClr val="002060"/>
                </a:solidFill>
              </a:rPr>
              <a:t>ID </a:t>
            </a:r>
            <a:r>
              <a:rPr lang="ru-RU" sz="900">
                <a:solidFill>
                  <a:srgbClr val="002060"/>
                </a:solidFill>
              </a:rPr>
              <a:t>с </a:t>
            </a:r>
            <a:r>
              <a:rPr lang="ru-RU" sz="900" b="1">
                <a:solidFill>
                  <a:srgbClr val="002060"/>
                </a:solidFill>
              </a:rPr>
              <a:t>∆</a:t>
            </a:r>
            <a:endParaRPr lang="ru-RU" sz="900">
              <a:solidFill>
                <a:srgbClr val="002060"/>
              </a:solidFill>
            </a:endParaRPr>
          </a:p>
        </p:txBody>
      </p:sp>
      <p:sp>
        <p:nvSpPr>
          <p:cNvPr id="48288" name="Прямоугольник 278"/>
          <p:cNvSpPr>
            <a:spLocks noChangeArrowheads="1"/>
          </p:cNvSpPr>
          <p:nvPr/>
        </p:nvSpPr>
        <p:spPr bwMode="auto">
          <a:xfrm>
            <a:off x="0" y="6181725"/>
            <a:ext cx="9144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solidFill>
                  <a:srgbClr val="002060"/>
                </a:solidFill>
                <a:cs typeface="Times New Roman" pitchFamily="18" charset="0"/>
              </a:rPr>
              <a:t>Целесообразен переход к единой технологии для соблюдения общих правил! </a:t>
            </a:r>
            <a:endParaRPr lang="ru-RU" sz="1200" b="1"/>
          </a:p>
        </p:txBody>
      </p:sp>
      <p:sp>
        <p:nvSpPr>
          <p:cNvPr id="280" name="Номер слайда 16"/>
          <p:cNvSpPr txBox="1">
            <a:spLocks/>
          </p:cNvSpPr>
          <p:nvPr/>
        </p:nvSpPr>
        <p:spPr>
          <a:xfrm>
            <a:off x="7010400" y="6572250"/>
            <a:ext cx="2133600" cy="28575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A767B69-592A-485D-B529-051DE5F5A552}" type="slidenum">
              <a:rPr lang="ru-RU" sz="8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81" name="Прямоугольник 280"/>
          <p:cNvSpPr/>
          <p:nvPr/>
        </p:nvSpPr>
        <p:spPr>
          <a:xfrm>
            <a:off x="5357813" y="1285875"/>
            <a:ext cx="3786187" cy="44465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sz="1000" b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>
              <a:defRPr/>
            </a:pPr>
            <a:endParaRPr lang="ru-RU" sz="1000" b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>
              <a:defRPr/>
            </a:pPr>
            <a:r>
              <a:rPr lang="ru-RU" sz="11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Запрос-ответ  к ∆ обновлений предполагает, что:</a:t>
            </a:r>
          </a:p>
          <a:p>
            <a:pPr indent="266700" algn="just">
              <a:defRPr/>
            </a:pPr>
            <a:endParaRPr lang="ru-RU" sz="1100" b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28600" indent="-2286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ресурсы-эталоны должны обеспечить хранилище для ежедневных выгрузок ∆ обновлений</a:t>
            </a:r>
          </a:p>
          <a:p>
            <a:pPr marL="228600" indent="-2286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ресурсы-эталоны должны генерировать множество отчетов-выгрузок по каждой записи в зависимости </a:t>
            </a:r>
            <a:b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от потребителя</a:t>
            </a:r>
          </a:p>
          <a:p>
            <a:pPr marL="228600" indent="-2286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ресурсы-потребители должны ежедневно сверять все записи с выгрузками ∆ обновлений, так как нет единого хранилища связей </a:t>
            </a: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ID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228600" indent="-2286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де-факто ресурсы будут иметь разные форматы </a:t>
            </a:r>
            <a:b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по схожим сущностям, так как нет единой системы обмена данными</a:t>
            </a:r>
          </a:p>
          <a:p>
            <a:pPr marL="228600" indent="-2286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необходимо обеспечить включение эталонных </a:t>
            </a: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ID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в ресурсы</a:t>
            </a:r>
            <a:r>
              <a:rPr lang="ru-RU" sz="10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0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endParaRPr lang="en-US" sz="1000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algn="ctr">
              <a:defRPr/>
            </a:pPr>
            <a:r>
              <a:rPr lang="ru-RU" sz="11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Вывод:</a:t>
            </a:r>
          </a:p>
          <a:p>
            <a:pPr marL="228600" indent="-228600">
              <a:defRPr/>
            </a:pPr>
            <a:endParaRPr lang="ru-RU" sz="1100" b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28600" lvl="3" indent="-2286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реализация возможна, но требует значительных доработок ресурсов-участников обмена</a:t>
            </a:r>
            <a:b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и высокой организации владельцев ресурсов </a:t>
            </a:r>
            <a:b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при обмене актуальными данными</a:t>
            </a:r>
          </a:p>
          <a:p>
            <a:pPr marL="228600" lvl="3" indent="-2286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нет возможности администрировать всех в части реализации подхода</a:t>
            </a:r>
            <a:endParaRPr lang="ru-RU" sz="1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Скругленный прямоугольник 278"/>
          <p:cNvSpPr/>
          <p:nvPr/>
        </p:nvSpPr>
        <p:spPr>
          <a:xfrm>
            <a:off x="2120900" y="1489075"/>
            <a:ext cx="2808288" cy="4286250"/>
          </a:xfrm>
          <a:prstGeom prst="roundRect">
            <a:avLst>
              <a:gd name="adj" fmla="val 4797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205413" y="1703388"/>
            <a:ext cx="785812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55" name="Заголовок 1"/>
          <p:cNvSpPr txBox="1">
            <a:spLocks/>
          </p:cNvSpPr>
          <p:nvPr/>
        </p:nvSpPr>
        <p:spPr bwMode="auto">
          <a:xfrm>
            <a:off x="0" y="282575"/>
            <a:ext cx="9144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600">
                <a:solidFill>
                  <a:srgbClr val="C00000"/>
                </a:solidFill>
              </a:rPr>
              <a:t>Обмен данными: вариант </a:t>
            </a:r>
            <a:r>
              <a:rPr lang="en-US" altLang="ru-RU" sz="1600">
                <a:solidFill>
                  <a:srgbClr val="C00000"/>
                </a:solidFill>
              </a:rPr>
              <a:t>II</a:t>
            </a:r>
            <a:r>
              <a:rPr lang="ru-RU" altLang="ru-RU" sz="1600">
                <a:solidFill>
                  <a:srgbClr val="C00000"/>
                </a:solidFill>
              </a:rPr>
              <a:t> - единая система</a:t>
            </a:r>
          </a:p>
        </p:txBody>
      </p:sp>
      <p:sp>
        <p:nvSpPr>
          <p:cNvPr id="49156" name="TextBox 67"/>
          <p:cNvSpPr txBox="1">
            <a:spLocks noChangeArrowheads="1"/>
          </p:cNvSpPr>
          <p:nvPr/>
        </p:nvSpPr>
        <p:spPr bwMode="auto">
          <a:xfrm>
            <a:off x="214313" y="1243013"/>
            <a:ext cx="9556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2060"/>
                </a:solidFill>
              </a:rPr>
              <a:t>ИР-эталоны</a:t>
            </a:r>
          </a:p>
        </p:txBody>
      </p:sp>
      <p:sp>
        <p:nvSpPr>
          <p:cNvPr id="49157" name="TextBox 69"/>
          <p:cNvSpPr txBox="1">
            <a:spLocks noChangeArrowheads="1"/>
          </p:cNvSpPr>
          <p:nvPr/>
        </p:nvSpPr>
        <p:spPr bwMode="auto">
          <a:xfrm>
            <a:off x="5133975" y="1703388"/>
            <a:ext cx="714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</a:t>
            </a:r>
            <a:endParaRPr lang="en-US" sz="800">
              <a:solidFill>
                <a:srgbClr val="002060"/>
              </a:solidFill>
            </a:endParaRPr>
          </a:p>
          <a:p>
            <a:endParaRPr lang="ru-RU" sz="800">
              <a:solidFill>
                <a:srgbClr val="002060"/>
              </a:solidFill>
            </a:endParaRP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5205413" y="3060700"/>
            <a:ext cx="795337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205413" y="4451350"/>
            <a:ext cx="795337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60" name="TextBox 173"/>
          <p:cNvSpPr txBox="1">
            <a:spLocks noChangeArrowheads="1"/>
          </p:cNvSpPr>
          <p:nvPr/>
        </p:nvSpPr>
        <p:spPr bwMode="auto">
          <a:xfrm>
            <a:off x="5133975" y="3063875"/>
            <a:ext cx="8350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СНИЛС</a:t>
            </a:r>
          </a:p>
        </p:txBody>
      </p:sp>
      <p:sp>
        <p:nvSpPr>
          <p:cNvPr id="49161" name="TextBox 175"/>
          <p:cNvSpPr txBox="1">
            <a:spLocks noChangeArrowheads="1"/>
          </p:cNvSpPr>
          <p:nvPr/>
        </p:nvSpPr>
        <p:spPr bwMode="auto">
          <a:xfrm>
            <a:off x="5133975" y="4418013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ИНН,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№ кадастр. </a:t>
            </a:r>
            <a:br>
              <a:rPr lang="ru-RU" sz="800">
                <a:solidFill>
                  <a:srgbClr val="002060"/>
                </a:solidFill>
              </a:rPr>
            </a:br>
            <a:endParaRPr lang="ru-RU" sz="800">
              <a:solidFill>
                <a:srgbClr val="002060"/>
              </a:solidFill>
            </a:endParaRPr>
          </a:p>
        </p:txBody>
      </p:sp>
      <p:sp>
        <p:nvSpPr>
          <p:cNvPr id="49162" name="TextBox 176"/>
          <p:cNvSpPr txBox="1">
            <a:spLocks noChangeArrowheads="1"/>
          </p:cNvSpPr>
          <p:nvPr/>
        </p:nvSpPr>
        <p:spPr bwMode="auto">
          <a:xfrm>
            <a:off x="5114925" y="2151063"/>
            <a:ext cx="9286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 СНИЛС,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 № паспорта</a:t>
            </a:r>
          </a:p>
        </p:txBody>
      </p:sp>
      <p:sp>
        <p:nvSpPr>
          <p:cNvPr id="49163" name="TextBox 178"/>
          <p:cNvSpPr txBox="1">
            <a:spLocks noChangeArrowheads="1"/>
          </p:cNvSpPr>
          <p:nvPr/>
        </p:nvSpPr>
        <p:spPr bwMode="auto">
          <a:xfrm>
            <a:off x="5133975" y="3484563"/>
            <a:ext cx="8572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 № кадастр.</a:t>
            </a:r>
          </a:p>
        </p:txBody>
      </p:sp>
      <p:sp>
        <p:nvSpPr>
          <p:cNvPr id="49164" name="TextBox 179"/>
          <p:cNvSpPr txBox="1">
            <a:spLocks noChangeArrowheads="1"/>
          </p:cNvSpPr>
          <p:nvPr/>
        </p:nvSpPr>
        <p:spPr bwMode="auto">
          <a:xfrm>
            <a:off x="5138738" y="4889500"/>
            <a:ext cx="9286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СНИЛС, </a:t>
            </a:r>
          </a:p>
          <a:p>
            <a:r>
              <a:rPr lang="ru-RU" sz="800">
                <a:solidFill>
                  <a:srgbClr val="002060"/>
                </a:solidFill>
              </a:rPr>
              <a:t>№ паспорта,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№ лицензии</a:t>
            </a:r>
          </a:p>
        </p:txBody>
      </p:sp>
      <p:sp>
        <p:nvSpPr>
          <p:cNvPr id="49165" name="TextBox 180"/>
          <p:cNvSpPr txBox="1">
            <a:spLocks noChangeArrowheads="1"/>
          </p:cNvSpPr>
          <p:nvPr/>
        </p:nvSpPr>
        <p:spPr bwMode="auto">
          <a:xfrm>
            <a:off x="5133975" y="2603500"/>
            <a:ext cx="5715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</a:t>
            </a:r>
          </a:p>
        </p:txBody>
      </p:sp>
      <p:sp>
        <p:nvSpPr>
          <p:cNvPr id="49166" name="TextBox 181"/>
          <p:cNvSpPr txBox="1">
            <a:spLocks noChangeArrowheads="1"/>
          </p:cNvSpPr>
          <p:nvPr/>
        </p:nvSpPr>
        <p:spPr bwMode="auto">
          <a:xfrm>
            <a:off x="5133975" y="3989388"/>
            <a:ext cx="8572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№ кадастр.</a:t>
            </a: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5205413" y="2141538"/>
            <a:ext cx="795337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" name="Скругленный прямоугольник 183"/>
          <p:cNvSpPr/>
          <p:nvPr/>
        </p:nvSpPr>
        <p:spPr>
          <a:xfrm>
            <a:off x="5205413" y="4927600"/>
            <a:ext cx="795337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5205413" y="3522663"/>
            <a:ext cx="795337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5205413" y="2603500"/>
            <a:ext cx="785812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0" name="Скругленный прямоугольник 189"/>
          <p:cNvSpPr/>
          <p:nvPr/>
        </p:nvSpPr>
        <p:spPr>
          <a:xfrm>
            <a:off x="5205413" y="3989388"/>
            <a:ext cx="795337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9B55E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Скругленный прямоугольник 205"/>
          <p:cNvSpPr/>
          <p:nvPr/>
        </p:nvSpPr>
        <p:spPr>
          <a:xfrm>
            <a:off x="5205413" y="5489575"/>
            <a:ext cx="795337" cy="352425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7" name="Скругленный прямоугольник 216"/>
          <p:cNvSpPr/>
          <p:nvPr/>
        </p:nvSpPr>
        <p:spPr>
          <a:xfrm>
            <a:off x="642938" y="4703763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642938" y="1703388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75" name="TextBox 224"/>
          <p:cNvSpPr txBox="1">
            <a:spLocks noChangeArrowheads="1"/>
          </p:cNvSpPr>
          <p:nvPr/>
        </p:nvSpPr>
        <p:spPr bwMode="auto">
          <a:xfrm>
            <a:off x="571500" y="1703388"/>
            <a:ext cx="7858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</a:t>
            </a:r>
          </a:p>
          <a:p>
            <a:r>
              <a:rPr lang="en-US" sz="800">
                <a:solidFill>
                  <a:srgbClr val="002060"/>
                </a:solidFill>
              </a:rPr>
              <a:t>&gt;</a:t>
            </a:r>
            <a:r>
              <a:rPr lang="ru-RU" sz="800">
                <a:solidFill>
                  <a:srgbClr val="002060"/>
                </a:solidFill>
              </a:rPr>
              <a:t>14</a:t>
            </a:r>
            <a:r>
              <a:rPr lang="en-US" sz="800">
                <a:solidFill>
                  <a:srgbClr val="002060"/>
                </a:solidFill>
              </a:rPr>
              <a:t>5</a:t>
            </a:r>
            <a:r>
              <a:rPr lang="ru-RU" sz="800">
                <a:solidFill>
                  <a:srgbClr val="002060"/>
                </a:solidFill>
              </a:rPr>
              <a:t> млн. </a:t>
            </a:r>
            <a:endParaRPr lang="ru-RU" sz="700">
              <a:solidFill>
                <a:srgbClr val="002060"/>
              </a:solidFill>
            </a:endParaRPr>
          </a:p>
        </p:txBody>
      </p:sp>
      <p:sp>
        <p:nvSpPr>
          <p:cNvPr id="49176" name="TextBox 228"/>
          <p:cNvSpPr txBox="1">
            <a:spLocks noChangeArrowheads="1"/>
          </p:cNvSpPr>
          <p:nvPr/>
        </p:nvSpPr>
        <p:spPr bwMode="auto">
          <a:xfrm>
            <a:off x="571500" y="4703763"/>
            <a:ext cx="7858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лицензии</a:t>
            </a:r>
          </a:p>
          <a:p>
            <a:r>
              <a:rPr lang="en-US" sz="800">
                <a:solidFill>
                  <a:srgbClr val="002060"/>
                </a:solidFill>
              </a:rPr>
              <a:t>&gt; 100 </a:t>
            </a:r>
            <a:r>
              <a:rPr lang="ru-RU" sz="800">
                <a:solidFill>
                  <a:srgbClr val="002060"/>
                </a:solidFill>
              </a:rPr>
              <a:t>тыс.</a:t>
            </a:r>
          </a:p>
        </p:txBody>
      </p:sp>
      <p:sp>
        <p:nvSpPr>
          <p:cNvPr id="49177" name="TextBox 229"/>
          <p:cNvSpPr txBox="1">
            <a:spLocks noChangeArrowheads="1"/>
          </p:cNvSpPr>
          <p:nvPr/>
        </p:nvSpPr>
        <p:spPr bwMode="auto">
          <a:xfrm>
            <a:off x="0" y="5489575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ЗАГС</a:t>
            </a:r>
          </a:p>
        </p:txBody>
      </p:sp>
      <p:sp>
        <p:nvSpPr>
          <p:cNvPr id="49178" name="TextBox 230"/>
          <p:cNvSpPr txBox="1">
            <a:spLocks noChangeArrowheads="1"/>
          </p:cNvSpPr>
          <p:nvPr/>
        </p:nvSpPr>
        <p:spPr bwMode="auto">
          <a:xfrm>
            <a:off x="0" y="1774825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ПФР</a:t>
            </a:r>
          </a:p>
        </p:txBody>
      </p:sp>
      <p:sp>
        <p:nvSpPr>
          <p:cNvPr id="49179" name="TextBox 231"/>
          <p:cNvSpPr txBox="1">
            <a:spLocks noChangeArrowheads="1"/>
          </p:cNvSpPr>
          <p:nvPr/>
        </p:nvSpPr>
        <p:spPr bwMode="auto">
          <a:xfrm>
            <a:off x="0" y="2560638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ФМС</a:t>
            </a:r>
          </a:p>
        </p:txBody>
      </p:sp>
      <p:sp>
        <p:nvSpPr>
          <p:cNvPr id="49180" name="TextBox 232"/>
          <p:cNvSpPr txBox="1">
            <a:spLocks noChangeArrowheads="1"/>
          </p:cNvSpPr>
          <p:nvPr/>
        </p:nvSpPr>
        <p:spPr bwMode="auto">
          <a:xfrm>
            <a:off x="0" y="3284538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ФНС</a:t>
            </a:r>
          </a:p>
        </p:txBody>
      </p:sp>
      <p:sp>
        <p:nvSpPr>
          <p:cNvPr id="49181" name="TextBox 233"/>
          <p:cNvSpPr txBox="1">
            <a:spLocks noChangeArrowheads="1"/>
          </p:cNvSpPr>
          <p:nvPr/>
        </p:nvSpPr>
        <p:spPr bwMode="auto">
          <a:xfrm>
            <a:off x="0" y="4000500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Росреестр</a:t>
            </a:r>
          </a:p>
        </p:txBody>
      </p:sp>
      <p:sp>
        <p:nvSpPr>
          <p:cNvPr id="49182" name="TextBox 234"/>
          <p:cNvSpPr txBox="1">
            <a:spLocks noChangeArrowheads="1"/>
          </p:cNvSpPr>
          <p:nvPr/>
        </p:nvSpPr>
        <p:spPr bwMode="auto">
          <a:xfrm>
            <a:off x="5138738" y="5448300"/>
            <a:ext cx="11477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СНИЛС,</a:t>
            </a:r>
          </a:p>
          <a:p>
            <a:r>
              <a:rPr lang="ru-RU" sz="800">
                <a:solidFill>
                  <a:srgbClr val="002060"/>
                </a:solidFill>
              </a:rPr>
              <a:t>№ записи ЗАГС</a:t>
            </a:r>
          </a:p>
        </p:txBody>
      </p:sp>
      <p:sp>
        <p:nvSpPr>
          <p:cNvPr id="236" name="Скругленный прямоугольник 235"/>
          <p:cNvSpPr/>
          <p:nvPr/>
        </p:nvSpPr>
        <p:spPr>
          <a:xfrm>
            <a:off x="642938" y="5418138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84" name="TextBox 236"/>
          <p:cNvSpPr txBox="1">
            <a:spLocks noChangeArrowheads="1"/>
          </p:cNvSpPr>
          <p:nvPr/>
        </p:nvSpPr>
        <p:spPr bwMode="auto">
          <a:xfrm>
            <a:off x="571500" y="5384800"/>
            <a:ext cx="7858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записи ЗАГС</a:t>
            </a:r>
          </a:p>
          <a:p>
            <a:r>
              <a:rPr lang="en-US" sz="800">
                <a:solidFill>
                  <a:srgbClr val="002060"/>
                </a:solidFill>
              </a:rPr>
              <a:t>&gt; 200 </a:t>
            </a:r>
            <a:r>
              <a:rPr lang="ru-RU" sz="800">
                <a:solidFill>
                  <a:srgbClr val="002060"/>
                </a:solidFill>
              </a:rPr>
              <a:t>млн. </a:t>
            </a:r>
          </a:p>
        </p:txBody>
      </p:sp>
      <p:sp>
        <p:nvSpPr>
          <p:cNvPr id="49185" name="TextBox 237"/>
          <p:cNvSpPr txBox="1">
            <a:spLocks noChangeArrowheads="1"/>
          </p:cNvSpPr>
          <p:nvPr/>
        </p:nvSpPr>
        <p:spPr bwMode="auto">
          <a:xfrm>
            <a:off x="0" y="4775200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Россвязь</a:t>
            </a:r>
          </a:p>
        </p:txBody>
      </p:sp>
      <p:cxnSp>
        <p:nvCxnSpPr>
          <p:cNvPr id="292" name="Прямая со стрелкой 291"/>
          <p:cNvCxnSpPr>
            <a:endCxn id="665" idx="3"/>
          </p:cNvCxnSpPr>
          <p:nvPr/>
        </p:nvCxnSpPr>
        <p:spPr>
          <a:xfrm rot="10800000" flipV="1">
            <a:off x="4724400" y="2370138"/>
            <a:ext cx="471488" cy="0"/>
          </a:xfrm>
          <a:prstGeom prst="straightConnector1">
            <a:avLst/>
          </a:prstGeom>
          <a:ln w="3175">
            <a:solidFill>
              <a:schemeClr val="accent2"/>
            </a:solidFill>
            <a:headEnd type="arrow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Прямая со стрелкой 299"/>
          <p:cNvCxnSpPr/>
          <p:nvPr/>
        </p:nvCxnSpPr>
        <p:spPr>
          <a:xfrm rot="10800000" flipV="1">
            <a:off x="4500563" y="3275013"/>
            <a:ext cx="685800" cy="0"/>
          </a:xfrm>
          <a:prstGeom prst="straightConnector1">
            <a:avLst/>
          </a:prstGeom>
          <a:ln w="3175">
            <a:solidFill>
              <a:srgbClr val="00B0F0"/>
            </a:solidFill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Прямая со стрелкой 314"/>
          <p:cNvCxnSpPr>
            <a:endCxn id="784" idx="3"/>
          </p:cNvCxnSpPr>
          <p:nvPr/>
        </p:nvCxnSpPr>
        <p:spPr>
          <a:xfrm rot="10800000">
            <a:off x="4724400" y="4633913"/>
            <a:ext cx="461963" cy="0"/>
          </a:xfrm>
          <a:prstGeom prst="straightConnector1">
            <a:avLst/>
          </a:prstGeom>
          <a:ln w="3175">
            <a:solidFill>
              <a:srgbClr val="00FF00"/>
            </a:solidFill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Прямая со стрелкой 325"/>
          <p:cNvCxnSpPr/>
          <p:nvPr/>
        </p:nvCxnSpPr>
        <p:spPr>
          <a:xfrm rot="10800000">
            <a:off x="4714875" y="5078413"/>
            <a:ext cx="471488" cy="0"/>
          </a:xfrm>
          <a:prstGeom prst="straightConnector1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Прямая со стрелкой 327"/>
          <p:cNvCxnSpPr>
            <a:stCxn id="206" idx="1"/>
            <a:endCxn id="49486" idx="3"/>
          </p:cNvCxnSpPr>
          <p:nvPr/>
        </p:nvCxnSpPr>
        <p:spPr>
          <a:xfrm rot="10800000">
            <a:off x="4854575" y="5659438"/>
            <a:ext cx="350838" cy="6350"/>
          </a:xfrm>
          <a:prstGeom prst="straightConnector1">
            <a:avLst/>
          </a:prstGeom>
          <a:ln w="3175">
            <a:solidFill>
              <a:srgbClr val="FFC000"/>
            </a:solidFill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Прямая со стрелкой 304"/>
          <p:cNvCxnSpPr/>
          <p:nvPr/>
        </p:nvCxnSpPr>
        <p:spPr>
          <a:xfrm rot="10800000">
            <a:off x="4435475" y="3670300"/>
            <a:ext cx="769938" cy="0"/>
          </a:xfrm>
          <a:prstGeom prst="straightConnector1">
            <a:avLst/>
          </a:prstGeom>
          <a:ln w="3175">
            <a:solidFill>
              <a:schemeClr val="accent3">
                <a:lumMod val="75000"/>
              </a:schemeClr>
            </a:solidFill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Скругленный прямоугольник 219"/>
          <p:cNvSpPr/>
          <p:nvPr/>
        </p:nvSpPr>
        <p:spPr>
          <a:xfrm>
            <a:off x="642938" y="2455863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93" name="TextBox 225"/>
          <p:cNvSpPr txBox="1">
            <a:spLocks noChangeArrowheads="1"/>
          </p:cNvSpPr>
          <p:nvPr/>
        </p:nvSpPr>
        <p:spPr bwMode="auto">
          <a:xfrm>
            <a:off x="571500" y="2489200"/>
            <a:ext cx="7858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паспорта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en-US" sz="800">
                <a:solidFill>
                  <a:srgbClr val="002060"/>
                </a:solidFill>
              </a:rPr>
              <a:t>&gt; 1</a:t>
            </a:r>
            <a:r>
              <a:rPr lang="ru-RU" sz="800">
                <a:solidFill>
                  <a:srgbClr val="002060"/>
                </a:solidFill>
              </a:rPr>
              <a:t>2</a:t>
            </a:r>
            <a:r>
              <a:rPr lang="en-US" sz="800">
                <a:solidFill>
                  <a:srgbClr val="002060"/>
                </a:solidFill>
              </a:rPr>
              <a:t>0 </a:t>
            </a:r>
            <a:r>
              <a:rPr lang="ru-RU" sz="800">
                <a:solidFill>
                  <a:srgbClr val="002060"/>
                </a:solidFill>
              </a:rPr>
              <a:t>млн.</a:t>
            </a:r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642938" y="3951288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95" name="TextBox 227"/>
          <p:cNvSpPr txBox="1">
            <a:spLocks noChangeArrowheads="1"/>
          </p:cNvSpPr>
          <p:nvPr/>
        </p:nvSpPr>
        <p:spPr bwMode="auto">
          <a:xfrm>
            <a:off x="571500" y="3937000"/>
            <a:ext cx="7858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кадастр.</a:t>
            </a:r>
          </a:p>
          <a:p>
            <a:r>
              <a:rPr lang="en-US" sz="800">
                <a:solidFill>
                  <a:srgbClr val="002060"/>
                </a:solidFill>
              </a:rPr>
              <a:t>&gt; 120 </a:t>
            </a:r>
            <a:r>
              <a:rPr lang="ru-RU" sz="800">
                <a:solidFill>
                  <a:srgbClr val="002060"/>
                </a:solidFill>
              </a:rPr>
              <a:t>млн.</a:t>
            </a:r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642938" y="3203575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197" name="TextBox 226"/>
          <p:cNvSpPr txBox="1">
            <a:spLocks noChangeArrowheads="1"/>
          </p:cNvSpPr>
          <p:nvPr/>
        </p:nvSpPr>
        <p:spPr bwMode="auto">
          <a:xfrm>
            <a:off x="571500" y="3203575"/>
            <a:ext cx="642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 ю.л.</a:t>
            </a:r>
          </a:p>
          <a:p>
            <a:r>
              <a:rPr lang="en-US" sz="800">
                <a:solidFill>
                  <a:srgbClr val="002060"/>
                </a:solidFill>
              </a:rPr>
              <a:t>&gt; 8 </a:t>
            </a:r>
            <a:r>
              <a:rPr lang="ru-RU" sz="800">
                <a:solidFill>
                  <a:srgbClr val="002060"/>
                </a:solidFill>
              </a:rPr>
              <a:t>млн.</a:t>
            </a:r>
          </a:p>
        </p:txBody>
      </p:sp>
      <p:cxnSp>
        <p:nvCxnSpPr>
          <p:cNvPr id="114" name="Прямая со стрелкой 113"/>
          <p:cNvCxnSpPr>
            <a:endCxn id="218" idx="3"/>
          </p:cNvCxnSpPr>
          <p:nvPr/>
        </p:nvCxnSpPr>
        <p:spPr>
          <a:xfrm rot="10800000">
            <a:off x="1357313" y="1881188"/>
            <a:ext cx="757237" cy="1587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>
            <a:endCxn id="220" idx="3"/>
          </p:cNvCxnSpPr>
          <p:nvPr/>
        </p:nvCxnSpPr>
        <p:spPr>
          <a:xfrm rot="10800000">
            <a:off x="1357313" y="2633663"/>
            <a:ext cx="757237" cy="1587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 стрелкой 119"/>
          <p:cNvCxnSpPr>
            <a:endCxn id="221" idx="3"/>
          </p:cNvCxnSpPr>
          <p:nvPr/>
        </p:nvCxnSpPr>
        <p:spPr>
          <a:xfrm rot="10800000">
            <a:off x="1357313" y="3381375"/>
            <a:ext cx="757237" cy="1588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>
            <a:endCxn id="219" idx="3"/>
          </p:cNvCxnSpPr>
          <p:nvPr/>
        </p:nvCxnSpPr>
        <p:spPr>
          <a:xfrm rot="10800000">
            <a:off x="1357313" y="4129088"/>
            <a:ext cx="757237" cy="1587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 стрелкой 126"/>
          <p:cNvCxnSpPr>
            <a:endCxn id="217" idx="3"/>
          </p:cNvCxnSpPr>
          <p:nvPr/>
        </p:nvCxnSpPr>
        <p:spPr>
          <a:xfrm rot="10800000">
            <a:off x="1357313" y="4881563"/>
            <a:ext cx="757237" cy="1587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>
            <a:endCxn id="236" idx="3"/>
          </p:cNvCxnSpPr>
          <p:nvPr/>
        </p:nvCxnSpPr>
        <p:spPr>
          <a:xfrm rot="10800000">
            <a:off x="1357313" y="5595938"/>
            <a:ext cx="757237" cy="1587"/>
          </a:xfrm>
          <a:prstGeom prst="straightConnector1">
            <a:avLst/>
          </a:prstGeom>
          <a:ln w="3175">
            <a:solidFill>
              <a:srgbClr val="002060"/>
            </a:solidFill>
            <a:headEnd type="arrow" w="sm" len="sm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204" name="Прямоугольник 136"/>
          <p:cNvSpPr>
            <a:spLocks noChangeArrowheads="1"/>
          </p:cNvSpPr>
          <p:nvPr/>
        </p:nvSpPr>
        <p:spPr bwMode="auto">
          <a:xfrm>
            <a:off x="1328738" y="1722438"/>
            <a:ext cx="8572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∆</a:t>
            </a:r>
            <a:r>
              <a:rPr lang="ru-RU" sz="800">
                <a:solidFill>
                  <a:srgbClr val="002060"/>
                </a:solidFill>
              </a:rPr>
              <a:t> 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ru-RU" sz="800">
                <a:solidFill>
                  <a:srgbClr val="002060"/>
                </a:solidFill>
              </a:rPr>
              <a:t>обновлений </a:t>
            </a:r>
          </a:p>
        </p:txBody>
      </p:sp>
      <p:sp>
        <p:nvSpPr>
          <p:cNvPr id="49205" name="Прямоугольник 137"/>
          <p:cNvSpPr>
            <a:spLocks noChangeArrowheads="1"/>
          </p:cNvSpPr>
          <p:nvPr/>
        </p:nvSpPr>
        <p:spPr bwMode="auto">
          <a:xfrm>
            <a:off x="1328738" y="2479675"/>
            <a:ext cx="8572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∆</a:t>
            </a:r>
            <a:r>
              <a:rPr lang="ru-RU" sz="800">
                <a:solidFill>
                  <a:srgbClr val="002060"/>
                </a:solidFill>
              </a:rPr>
              <a:t> 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ru-RU" sz="800">
                <a:solidFill>
                  <a:srgbClr val="002060"/>
                </a:solidFill>
              </a:rPr>
              <a:t>обновлений </a:t>
            </a:r>
          </a:p>
        </p:txBody>
      </p:sp>
      <p:sp>
        <p:nvSpPr>
          <p:cNvPr id="49206" name="Прямоугольник 138"/>
          <p:cNvSpPr>
            <a:spLocks noChangeArrowheads="1"/>
          </p:cNvSpPr>
          <p:nvPr/>
        </p:nvSpPr>
        <p:spPr bwMode="auto">
          <a:xfrm>
            <a:off x="1328738" y="3222625"/>
            <a:ext cx="8572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∆</a:t>
            </a:r>
            <a:r>
              <a:rPr lang="ru-RU" sz="800">
                <a:solidFill>
                  <a:srgbClr val="002060"/>
                </a:solidFill>
              </a:rPr>
              <a:t> 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ru-RU" sz="800">
                <a:solidFill>
                  <a:srgbClr val="002060"/>
                </a:solidFill>
              </a:rPr>
              <a:t>обновлений </a:t>
            </a:r>
          </a:p>
        </p:txBody>
      </p:sp>
      <p:sp>
        <p:nvSpPr>
          <p:cNvPr id="49207" name="Прямоугольник 139"/>
          <p:cNvSpPr>
            <a:spLocks noChangeArrowheads="1"/>
          </p:cNvSpPr>
          <p:nvPr/>
        </p:nvSpPr>
        <p:spPr bwMode="auto">
          <a:xfrm>
            <a:off x="1328738" y="3970338"/>
            <a:ext cx="8572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∆</a:t>
            </a:r>
            <a:r>
              <a:rPr lang="ru-RU" sz="800">
                <a:solidFill>
                  <a:srgbClr val="002060"/>
                </a:solidFill>
              </a:rPr>
              <a:t> 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ru-RU" sz="800">
                <a:solidFill>
                  <a:srgbClr val="002060"/>
                </a:solidFill>
              </a:rPr>
              <a:t>обновлений </a:t>
            </a:r>
          </a:p>
        </p:txBody>
      </p:sp>
      <p:sp>
        <p:nvSpPr>
          <p:cNvPr id="49208" name="Прямоугольник 140"/>
          <p:cNvSpPr>
            <a:spLocks noChangeArrowheads="1"/>
          </p:cNvSpPr>
          <p:nvPr/>
        </p:nvSpPr>
        <p:spPr bwMode="auto">
          <a:xfrm>
            <a:off x="1328738" y="4722813"/>
            <a:ext cx="8572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∆</a:t>
            </a:r>
            <a:r>
              <a:rPr lang="ru-RU" sz="800">
                <a:solidFill>
                  <a:srgbClr val="002060"/>
                </a:solidFill>
              </a:rPr>
              <a:t> 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ru-RU" sz="800">
                <a:solidFill>
                  <a:srgbClr val="002060"/>
                </a:solidFill>
              </a:rPr>
              <a:t>обновлений </a:t>
            </a:r>
          </a:p>
        </p:txBody>
      </p:sp>
      <p:sp>
        <p:nvSpPr>
          <p:cNvPr id="49209" name="Прямоугольник 141"/>
          <p:cNvSpPr>
            <a:spLocks noChangeArrowheads="1"/>
          </p:cNvSpPr>
          <p:nvPr/>
        </p:nvSpPr>
        <p:spPr bwMode="auto">
          <a:xfrm>
            <a:off x="1328738" y="5437188"/>
            <a:ext cx="8572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∆</a:t>
            </a:r>
            <a:r>
              <a:rPr lang="ru-RU" sz="800">
                <a:solidFill>
                  <a:srgbClr val="002060"/>
                </a:solidFill>
              </a:rPr>
              <a:t> 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ru-RU" sz="800">
                <a:solidFill>
                  <a:srgbClr val="002060"/>
                </a:solidFill>
              </a:rPr>
              <a:t>обновлений </a:t>
            </a:r>
          </a:p>
        </p:txBody>
      </p:sp>
      <p:sp>
        <p:nvSpPr>
          <p:cNvPr id="267" name="Скругленный прямоугольник 266"/>
          <p:cNvSpPr/>
          <p:nvPr/>
        </p:nvSpPr>
        <p:spPr>
          <a:xfrm>
            <a:off x="3643313" y="1812925"/>
            <a:ext cx="785812" cy="80963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9" name="Скругленный прямоугольник 268"/>
          <p:cNvSpPr/>
          <p:nvPr/>
        </p:nvSpPr>
        <p:spPr>
          <a:xfrm>
            <a:off x="3643313" y="4429125"/>
            <a:ext cx="1081087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0" name="Скругленный прямоугольник 269"/>
          <p:cNvSpPr/>
          <p:nvPr/>
        </p:nvSpPr>
        <p:spPr>
          <a:xfrm>
            <a:off x="3643313" y="2179638"/>
            <a:ext cx="1081087" cy="71437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1" name="Скругленный прямоугольник 270"/>
          <p:cNvSpPr/>
          <p:nvPr/>
        </p:nvSpPr>
        <p:spPr>
          <a:xfrm>
            <a:off x="3633788" y="5005388"/>
            <a:ext cx="1081087" cy="71437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2" name="Скругленный прямоугольник 271"/>
          <p:cNvSpPr/>
          <p:nvPr/>
        </p:nvSpPr>
        <p:spPr>
          <a:xfrm>
            <a:off x="3633788" y="5465763"/>
            <a:ext cx="1223962" cy="71437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3" name="Скругленный прямоугольник 272"/>
          <p:cNvSpPr/>
          <p:nvPr/>
        </p:nvSpPr>
        <p:spPr>
          <a:xfrm>
            <a:off x="3867150" y="2179638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4" name="Скругленный прямоугольник 273"/>
          <p:cNvSpPr/>
          <p:nvPr/>
        </p:nvSpPr>
        <p:spPr>
          <a:xfrm>
            <a:off x="4019550" y="2179638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5" name="Скругленный прямоугольник 274"/>
          <p:cNvSpPr/>
          <p:nvPr/>
        </p:nvSpPr>
        <p:spPr>
          <a:xfrm>
            <a:off x="4152900" y="2179638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6" name="Скругленный прямоугольник 275"/>
          <p:cNvSpPr/>
          <p:nvPr/>
        </p:nvSpPr>
        <p:spPr>
          <a:xfrm>
            <a:off x="4224338" y="217963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7" name="Скругленный прямоугольник 276"/>
          <p:cNvSpPr/>
          <p:nvPr/>
        </p:nvSpPr>
        <p:spPr>
          <a:xfrm>
            <a:off x="4295775" y="2179638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2" name="Скругленный прямоугольник 281"/>
          <p:cNvSpPr/>
          <p:nvPr/>
        </p:nvSpPr>
        <p:spPr>
          <a:xfrm>
            <a:off x="3724275" y="2179638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3" name="Скругленный прямоугольник 282"/>
          <p:cNvSpPr/>
          <p:nvPr/>
        </p:nvSpPr>
        <p:spPr>
          <a:xfrm>
            <a:off x="3795713" y="181768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0" name="Скругленный прямоугольник 289"/>
          <p:cNvSpPr/>
          <p:nvPr/>
        </p:nvSpPr>
        <p:spPr>
          <a:xfrm>
            <a:off x="3948113" y="181768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3" name="Скругленный прямоугольник 292"/>
          <p:cNvSpPr/>
          <p:nvPr/>
        </p:nvSpPr>
        <p:spPr>
          <a:xfrm>
            <a:off x="4087813" y="18161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8" name="Скругленный прямоугольник 307"/>
          <p:cNvSpPr/>
          <p:nvPr/>
        </p:nvSpPr>
        <p:spPr>
          <a:xfrm>
            <a:off x="4081463" y="442912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4379913" y="442912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3" name="Скругленный прямоугольник 312"/>
          <p:cNvSpPr/>
          <p:nvPr/>
        </p:nvSpPr>
        <p:spPr>
          <a:xfrm>
            <a:off x="3646488" y="442912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4" name="Скругленный прямоугольник 313"/>
          <p:cNvSpPr/>
          <p:nvPr/>
        </p:nvSpPr>
        <p:spPr>
          <a:xfrm>
            <a:off x="3729038" y="442912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6" name="Скругленный прямоугольник 315"/>
          <p:cNvSpPr/>
          <p:nvPr/>
        </p:nvSpPr>
        <p:spPr>
          <a:xfrm>
            <a:off x="3786188" y="50038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" name="Скругленный прямоугольник 316"/>
          <p:cNvSpPr/>
          <p:nvPr/>
        </p:nvSpPr>
        <p:spPr>
          <a:xfrm>
            <a:off x="3938588" y="50038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8" name="Скругленный прямоугольник 317"/>
          <p:cNvSpPr/>
          <p:nvPr/>
        </p:nvSpPr>
        <p:spPr>
          <a:xfrm>
            <a:off x="4090988" y="50038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9" name="Скругленный прямоугольник 318"/>
          <p:cNvSpPr/>
          <p:nvPr/>
        </p:nvSpPr>
        <p:spPr>
          <a:xfrm>
            <a:off x="4243388" y="50038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0" name="Скругленный прямоугольник 319"/>
          <p:cNvSpPr/>
          <p:nvPr/>
        </p:nvSpPr>
        <p:spPr>
          <a:xfrm>
            <a:off x="4395788" y="50038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1" name="Скругленный прямоугольник 320"/>
          <p:cNvSpPr/>
          <p:nvPr/>
        </p:nvSpPr>
        <p:spPr>
          <a:xfrm>
            <a:off x="4548188" y="50038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2" name="Скругленный прямоугольник 321"/>
          <p:cNvSpPr/>
          <p:nvPr/>
        </p:nvSpPr>
        <p:spPr>
          <a:xfrm>
            <a:off x="3714750" y="5464175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4" name="Скругленный прямоугольник 323"/>
          <p:cNvSpPr/>
          <p:nvPr/>
        </p:nvSpPr>
        <p:spPr>
          <a:xfrm>
            <a:off x="3870325" y="5465763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0" name="Скругленный прямоугольник 329"/>
          <p:cNvSpPr/>
          <p:nvPr/>
        </p:nvSpPr>
        <p:spPr>
          <a:xfrm>
            <a:off x="3940175" y="5464175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1" name="Скругленный прямоугольник 330"/>
          <p:cNvSpPr/>
          <p:nvPr/>
        </p:nvSpPr>
        <p:spPr>
          <a:xfrm>
            <a:off x="4092575" y="5465763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2" name="Скругленный прямоугольник 331"/>
          <p:cNvSpPr/>
          <p:nvPr/>
        </p:nvSpPr>
        <p:spPr>
          <a:xfrm>
            <a:off x="4714875" y="5464175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9" name="Скругленный прямоугольник 348"/>
          <p:cNvSpPr/>
          <p:nvPr/>
        </p:nvSpPr>
        <p:spPr>
          <a:xfrm>
            <a:off x="4784725" y="5465763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240" name="Прямоугольник 376"/>
          <p:cNvSpPr>
            <a:spLocks noChangeArrowheads="1"/>
          </p:cNvSpPr>
          <p:nvPr/>
        </p:nvSpPr>
        <p:spPr bwMode="auto">
          <a:xfrm>
            <a:off x="3724275" y="1774825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41" name="Прямоугольник 377"/>
          <p:cNvSpPr>
            <a:spLocks noChangeArrowheads="1"/>
          </p:cNvSpPr>
          <p:nvPr/>
        </p:nvSpPr>
        <p:spPr bwMode="auto">
          <a:xfrm>
            <a:off x="3876675" y="1774825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42" name="Прямоугольник 378"/>
          <p:cNvSpPr>
            <a:spLocks noChangeArrowheads="1"/>
          </p:cNvSpPr>
          <p:nvPr/>
        </p:nvSpPr>
        <p:spPr bwMode="auto">
          <a:xfrm>
            <a:off x="4019550" y="1774825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43" name="Прямоугольник 379"/>
          <p:cNvSpPr>
            <a:spLocks noChangeArrowheads="1"/>
          </p:cNvSpPr>
          <p:nvPr/>
        </p:nvSpPr>
        <p:spPr bwMode="auto">
          <a:xfrm>
            <a:off x="4152900" y="2136775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44" name="Прямоугольник 380"/>
          <p:cNvSpPr>
            <a:spLocks noChangeArrowheads="1"/>
          </p:cNvSpPr>
          <p:nvPr/>
        </p:nvSpPr>
        <p:spPr bwMode="auto">
          <a:xfrm>
            <a:off x="4229100" y="2132013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45" name="Прямоугольник 381"/>
          <p:cNvSpPr>
            <a:spLocks noChangeArrowheads="1"/>
          </p:cNvSpPr>
          <p:nvPr/>
        </p:nvSpPr>
        <p:spPr bwMode="auto">
          <a:xfrm>
            <a:off x="3957638" y="2132013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46" name="Прямоугольник 382"/>
          <p:cNvSpPr>
            <a:spLocks noChangeArrowheads="1"/>
          </p:cNvSpPr>
          <p:nvPr/>
        </p:nvSpPr>
        <p:spPr bwMode="auto">
          <a:xfrm>
            <a:off x="3662363" y="2132013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47" name="Прямоугольник 383"/>
          <p:cNvSpPr>
            <a:spLocks noChangeArrowheads="1"/>
          </p:cNvSpPr>
          <p:nvPr/>
        </p:nvSpPr>
        <p:spPr bwMode="auto">
          <a:xfrm>
            <a:off x="3805238" y="2132013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48" name="Прямоугольник 384"/>
          <p:cNvSpPr>
            <a:spLocks noChangeArrowheads="1"/>
          </p:cNvSpPr>
          <p:nvPr/>
        </p:nvSpPr>
        <p:spPr bwMode="auto">
          <a:xfrm>
            <a:off x="4081463" y="2132013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49" name="Прямоугольник 389"/>
          <p:cNvSpPr>
            <a:spLocks noChangeArrowheads="1"/>
          </p:cNvSpPr>
          <p:nvPr/>
        </p:nvSpPr>
        <p:spPr bwMode="auto">
          <a:xfrm>
            <a:off x="3571875" y="43910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50" name="Прямоугольник 390"/>
          <p:cNvSpPr>
            <a:spLocks noChangeArrowheads="1"/>
          </p:cNvSpPr>
          <p:nvPr/>
        </p:nvSpPr>
        <p:spPr bwMode="auto">
          <a:xfrm>
            <a:off x="3657600" y="438626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51" name="Прямоугольник 391"/>
          <p:cNvSpPr>
            <a:spLocks noChangeArrowheads="1"/>
          </p:cNvSpPr>
          <p:nvPr/>
        </p:nvSpPr>
        <p:spPr bwMode="auto">
          <a:xfrm>
            <a:off x="4010025" y="438308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52" name="Прямоугольник 392"/>
          <p:cNvSpPr>
            <a:spLocks noChangeArrowheads="1"/>
          </p:cNvSpPr>
          <p:nvPr/>
        </p:nvSpPr>
        <p:spPr bwMode="auto">
          <a:xfrm>
            <a:off x="4305300" y="43910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53" name="Прямоугольник 393"/>
          <p:cNvSpPr>
            <a:spLocks noChangeArrowheads="1"/>
          </p:cNvSpPr>
          <p:nvPr/>
        </p:nvSpPr>
        <p:spPr bwMode="auto">
          <a:xfrm>
            <a:off x="4476750" y="49625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54" name="Прямоугольник 394"/>
          <p:cNvSpPr>
            <a:spLocks noChangeArrowheads="1"/>
          </p:cNvSpPr>
          <p:nvPr/>
        </p:nvSpPr>
        <p:spPr bwMode="auto">
          <a:xfrm>
            <a:off x="4324350" y="49625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55" name="Прямоугольник 395"/>
          <p:cNvSpPr>
            <a:spLocks noChangeArrowheads="1"/>
          </p:cNvSpPr>
          <p:nvPr/>
        </p:nvSpPr>
        <p:spPr bwMode="auto">
          <a:xfrm>
            <a:off x="4171950" y="49625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56" name="Прямоугольник 396"/>
          <p:cNvSpPr>
            <a:spLocks noChangeArrowheads="1"/>
          </p:cNvSpPr>
          <p:nvPr/>
        </p:nvSpPr>
        <p:spPr bwMode="auto">
          <a:xfrm>
            <a:off x="4019550" y="49625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57" name="Прямоугольник 397"/>
          <p:cNvSpPr>
            <a:spLocks noChangeArrowheads="1"/>
          </p:cNvSpPr>
          <p:nvPr/>
        </p:nvSpPr>
        <p:spPr bwMode="auto">
          <a:xfrm>
            <a:off x="3867150" y="49625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58" name="Прямоугольник 398"/>
          <p:cNvSpPr>
            <a:spLocks noChangeArrowheads="1"/>
          </p:cNvSpPr>
          <p:nvPr/>
        </p:nvSpPr>
        <p:spPr bwMode="auto">
          <a:xfrm>
            <a:off x="3719513" y="496252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59" name="Прямоугольник 399"/>
          <p:cNvSpPr>
            <a:spLocks noChangeArrowheads="1"/>
          </p:cNvSpPr>
          <p:nvPr/>
        </p:nvSpPr>
        <p:spPr bwMode="auto">
          <a:xfrm>
            <a:off x="3644900" y="5418138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60" name="Прямоугольник 400"/>
          <p:cNvSpPr>
            <a:spLocks noChangeArrowheads="1"/>
          </p:cNvSpPr>
          <p:nvPr/>
        </p:nvSpPr>
        <p:spPr bwMode="auto">
          <a:xfrm>
            <a:off x="3800475" y="5418138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61" name="Прямоугольник 401"/>
          <p:cNvSpPr>
            <a:spLocks noChangeArrowheads="1"/>
          </p:cNvSpPr>
          <p:nvPr/>
        </p:nvSpPr>
        <p:spPr bwMode="auto">
          <a:xfrm>
            <a:off x="3871913" y="5418138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62" name="Прямоугольник 402"/>
          <p:cNvSpPr>
            <a:spLocks noChangeArrowheads="1"/>
          </p:cNvSpPr>
          <p:nvPr/>
        </p:nvSpPr>
        <p:spPr bwMode="auto">
          <a:xfrm>
            <a:off x="4024313" y="5418138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63" name="Прямоугольник 403"/>
          <p:cNvSpPr>
            <a:spLocks noChangeArrowheads="1"/>
          </p:cNvSpPr>
          <p:nvPr/>
        </p:nvSpPr>
        <p:spPr bwMode="auto">
          <a:xfrm>
            <a:off x="4640263" y="5418138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64" name="Прямоугольник 404"/>
          <p:cNvSpPr>
            <a:spLocks noChangeArrowheads="1"/>
          </p:cNvSpPr>
          <p:nvPr/>
        </p:nvSpPr>
        <p:spPr bwMode="auto">
          <a:xfrm>
            <a:off x="4714875" y="5418138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65" name="TextBox 277"/>
          <p:cNvSpPr txBox="1">
            <a:spLocks noChangeArrowheads="1"/>
          </p:cNvSpPr>
          <p:nvPr/>
        </p:nvSpPr>
        <p:spPr bwMode="auto">
          <a:xfrm>
            <a:off x="2928938" y="1239838"/>
            <a:ext cx="121443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002060"/>
                </a:solidFill>
              </a:rPr>
              <a:t>Единая система</a:t>
            </a:r>
          </a:p>
        </p:txBody>
      </p:sp>
      <p:cxnSp>
        <p:nvCxnSpPr>
          <p:cNvPr id="281" name="Прямая соединительная линия 280"/>
          <p:cNvCxnSpPr/>
          <p:nvPr/>
        </p:nvCxnSpPr>
        <p:spPr>
          <a:xfrm rot="5400000" flipH="1" flipV="1">
            <a:off x="321469" y="3715544"/>
            <a:ext cx="378618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8" name="Скругленный прямоугольник 427"/>
          <p:cNvSpPr/>
          <p:nvPr/>
        </p:nvSpPr>
        <p:spPr>
          <a:xfrm>
            <a:off x="3643313" y="1901825"/>
            <a:ext cx="785812" cy="80963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9" name="Скругленный прямоугольник 428"/>
          <p:cNvSpPr/>
          <p:nvPr/>
        </p:nvSpPr>
        <p:spPr>
          <a:xfrm>
            <a:off x="3795713" y="190658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0" name="Скругленный прямоугольник 429"/>
          <p:cNvSpPr/>
          <p:nvPr/>
        </p:nvSpPr>
        <p:spPr>
          <a:xfrm>
            <a:off x="3948113" y="190658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1" name="Скругленный прямоугольник 430"/>
          <p:cNvSpPr/>
          <p:nvPr/>
        </p:nvSpPr>
        <p:spPr>
          <a:xfrm>
            <a:off x="4087813" y="19050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271" name="Прямоугольник 431"/>
          <p:cNvSpPr>
            <a:spLocks noChangeArrowheads="1"/>
          </p:cNvSpPr>
          <p:nvPr/>
        </p:nvSpPr>
        <p:spPr bwMode="auto">
          <a:xfrm>
            <a:off x="3724275" y="1863725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72" name="Прямоугольник 432"/>
          <p:cNvSpPr>
            <a:spLocks noChangeArrowheads="1"/>
          </p:cNvSpPr>
          <p:nvPr/>
        </p:nvSpPr>
        <p:spPr bwMode="auto">
          <a:xfrm>
            <a:off x="3876675" y="1863725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73" name="Прямоугольник 433"/>
          <p:cNvSpPr>
            <a:spLocks noChangeArrowheads="1"/>
          </p:cNvSpPr>
          <p:nvPr/>
        </p:nvSpPr>
        <p:spPr bwMode="auto">
          <a:xfrm>
            <a:off x="4019550" y="1863725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49" name="Скругленный прямоугольник 448"/>
          <p:cNvSpPr/>
          <p:nvPr/>
        </p:nvSpPr>
        <p:spPr>
          <a:xfrm>
            <a:off x="3643313" y="1990725"/>
            <a:ext cx="785812" cy="82550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0" name="Скругленный прямоугольник 449"/>
          <p:cNvSpPr/>
          <p:nvPr/>
        </p:nvSpPr>
        <p:spPr>
          <a:xfrm>
            <a:off x="3795713" y="199548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1" name="Скругленный прямоугольник 450"/>
          <p:cNvSpPr/>
          <p:nvPr/>
        </p:nvSpPr>
        <p:spPr>
          <a:xfrm>
            <a:off x="3948113" y="199548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2" name="Скругленный прямоугольник 451"/>
          <p:cNvSpPr/>
          <p:nvPr/>
        </p:nvSpPr>
        <p:spPr>
          <a:xfrm>
            <a:off x="4087813" y="19939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278" name="Прямоугольник 452"/>
          <p:cNvSpPr>
            <a:spLocks noChangeArrowheads="1"/>
          </p:cNvSpPr>
          <p:nvPr/>
        </p:nvSpPr>
        <p:spPr bwMode="auto">
          <a:xfrm>
            <a:off x="3724275" y="19526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79" name="Прямоугольник 453"/>
          <p:cNvSpPr>
            <a:spLocks noChangeArrowheads="1"/>
          </p:cNvSpPr>
          <p:nvPr/>
        </p:nvSpPr>
        <p:spPr bwMode="auto">
          <a:xfrm>
            <a:off x="3876675" y="19526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80" name="Прямоугольник 454"/>
          <p:cNvSpPr>
            <a:spLocks noChangeArrowheads="1"/>
          </p:cNvSpPr>
          <p:nvPr/>
        </p:nvSpPr>
        <p:spPr bwMode="auto">
          <a:xfrm>
            <a:off x="4019550" y="19526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591" name="Скругленный прямоугольник 590"/>
          <p:cNvSpPr/>
          <p:nvPr/>
        </p:nvSpPr>
        <p:spPr>
          <a:xfrm>
            <a:off x="3643313" y="3036888"/>
            <a:ext cx="866775" cy="71437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2" name="Скругленный прямоугольник 591"/>
          <p:cNvSpPr/>
          <p:nvPr/>
        </p:nvSpPr>
        <p:spPr>
          <a:xfrm>
            <a:off x="3725863" y="303688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3" name="Скругленный прямоугольник 592"/>
          <p:cNvSpPr/>
          <p:nvPr/>
        </p:nvSpPr>
        <p:spPr>
          <a:xfrm>
            <a:off x="3802063" y="303688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4" name="Скругленный прямоугольник 593"/>
          <p:cNvSpPr/>
          <p:nvPr/>
        </p:nvSpPr>
        <p:spPr>
          <a:xfrm>
            <a:off x="3948113" y="303688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5" name="Скругленный прямоугольник 594"/>
          <p:cNvSpPr/>
          <p:nvPr/>
        </p:nvSpPr>
        <p:spPr>
          <a:xfrm>
            <a:off x="4224338" y="303688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286" name="Прямоугольник 595"/>
          <p:cNvSpPr>
            <a:spLocks noChangeArrowheads="1"/>
          </p:cNvSpPr>
          <p:nvPr/>
        </p:nvSpPr>
        <p:spPr bwMode="auto">
          <a:xfrm>
            <a:off x="4157663" y="2990850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87" name="Прямоугольник 596"/>
          <p:cNvSpPr>
            <a:spLocks noChangeArrowheads="1"/>
          </p:cNvSpPr>
          <p:nvPr/>
        </p:nvSpPr>
        <p:spPr bwMode="auto">
          <a:xfrm>
            <a:off x="3876675" y="299085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88" name="Прямоугольник 597"/>
          <p:cNvSpPr>
            <a:spLocks noChangeArrowheads="1"/>
          </p:cNvSpPr>
          <p:nvPr/>
        </p:nvSpPr>
        <p:spPr bwMode="auto">
          <a:xfrm>
            <a:off x="3733800" y="299085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89" name="Прямоугольник 598"/>
          <p:cNvSpPr>
            <a:spLocks noChangeArrowheads="1"/>
          </p:cNvSpPr>
          <p:nvPr/>
        </p:nvSpPr>
        <p:spPr bwMode="auto">
          <a:xfrm>
            <a:off x="3662363" y="2990850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600" name="Скругленный прямоугольник 599"/>
          <p:cNvSpPr/>
          <p:nvPr/>
        </p:nvSpPr>
        <p:spPr>
          <a:xfrm>
            <a:off x="3643313" y="3117850"/>
            <a:ext cx="866775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1" name="Скругленный прямоугольник 600"/>
          <p:cNvSpPr/>
          <p:nvPr/>
        </p:nvSpPr>
        <p:spPr>
          <a:xfrm>
            <a:off x="3725863" y="311785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2" name="Скругленный прямоугольник 601"/>
          <p:cNvSpPr/>
          <p:nvPr/>
        </p:nvSpPr>
        <p:spPr>
          <a:xfrm>
            <a:off x="3802063" y="311785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3" name="Скругленный прямоугольник 602"/>
          <p:cNvSpPr/>
          <p:nvPr/>
        </p:nvSpPr>
        <p:spPr>
          <a:xfrm>
            <a:off x="3948113" y="311785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4" name="Скругленный прямоугольник 603"/>
          <p:cNvSpPr/>
          <p:nvPr/>
        </p:nvSpPr>
        <p:spPr>
          <a:xfrm>
            <a:off x="4224338" y="311785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295" name="Прямоугольник 604"/>
          <p:cNvSpPr>
            <a:spLocks noChangeArrowheads="1"/>
          </p:cNvSpPr>
          <p:nvPr/>
        </p:nvSpPr>
        <p:spPr bwMode="auto">
          <a:xfrm>
            <a:off x="4157663" y="3071813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96" name="Прямоугольник 605"/>
          <p:cNvSpPr>
            <a:spLocks noChangeArrowheads="1"/>
          </p:cNvSpPr>
          <p:nvPr/>
        </p:nvSpPr>
        <p:spPr bwMode="auto">
          <a:xfrm>
            <a:off x="3876675" y="30718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97" name="Прямоугольник 606"/>
          <p:cNvSpPr>
            <a:spLocks noChangeArrowheads="1"/>
          </p:cNvSpPr>
          <p:nvPr/>
        </p:nvSpPr>
        <p:spPr bwMode="auto">
          <a:xfrm>
            <a:off x="3733800" y="30718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298" name="Прямоугольник 607"/>
          <p:cNvSpPr>
            <a:spLocks noChangeArrowheads="1"/>
          </p:cNvSpPr>
          <p:nvPr/>
        </p:nvSpPr>
        <p:spPr bwMode="auto">
          <a:xfrm>
            <a:off x="3662363" y="3071813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609" name="Скругленный прямоугольник 608"/>
          <p:cNvSpPr/>
          <p:nvPr/>
        </p:nvSpPr>
        <p:spPr>
          <a:xfrm>
            <a:off x="3643313" y="3197225"/>
            <a:ext cx="866775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0" name="Скругленный прямоугольник 609"/>
          <p:cNvSpPr/>
          <p:nvPr/>
        </p:nvSpPr>
        <p:spPr>
          <a:xfrm>
            <a:off x="3725863" y="319722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1" name="Скругленный прямоугольник 610"/>
          <p:cNvSpPr/>
          <p:nvPr/>
        </p:nvSpPr>
        <p:spPr>
          <a:xfrm>
            <a:off x="3802063" y="319722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2" name="Скругленный прямоугольник 611"/>
          <p:cNvSpPr/>
          <p:nvPr/>
        </p:nvSpPr>
        <p:spPr>
          <a:xfrm>
            <a:off x="3948113" y="319722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3" name="Скругленный прямоугольник 612"/>
          <p:cNvSpPr/>
          <p:nvPr/>
        </p:nvSpPr>
        <p:spPr>
          <a:xfrm>
            <a:off x="4224338" y="319722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304" name="Прямоугольник 613"/>
          <p:cNvSpPr>
            <a:spLocks noChangeArrowheads="1"/>
          </p:cNvSpPr>
          <p:nvPr/>
        </p:nvSpPr>
        <p:spPr bwMode="auto">
          <a:xfrm>
            <a:off x="4157663" y="315277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05" name="Прямоугольник 614"/>
          <p:cNvSpPr>
            <a:spLocks noChangeArrowheads="1"/>
          </p:cNvSpPr>
          <p:nvPr/>
        </p:nvSpPr>
        <p:spPr bwMode="auto">
          <a:xfrm>
            <a:off x="3876675" y="315277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06" name="Прямоугольник 615"/>
          <p:cNvSpPr>
            <a:spLocks noChangeArrowheads="1"/>
          </p:cNvSpPr>
          <p:nvPr/>
        </p:nvSpPr>
        <p:spPr bwMode="auto">
          <a:xfrm>
            <a:off x="3733800" y="315277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07" name="Прямоугольник 616"/>
          <p:cNvSpPr>
            <a:spLocks noChangeArrowheads="1"/>
          </p:cNvSpPr>
          <p:nvPr/>
        </p:nvSpPr>
        <p:spPr bwMode="auto">
          <a:xfrm>
            <a:off x="3662363" y="315277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618" name="Скругленный прямоугольник 617"/>
          <p:cNvSpPr/>
          <p:nvPr/>
        </p:nvSpPr>
        <p:spPr>
          <a:xfrm>
            <a:off x="3643313" y="3276600"/>
            <a:ext cx="866775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9" name="Скругленный прямоугольник 618"/>
          <p:cNvSpPr/>
          <p:nvPr/>
        </p:nvSpPr>
        <p:spPr>
          <a:xfrm>
            <a:off x="3725863" y="32766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0" name="Скругленный прямоугольник 619"/>
          <p:cNvSpPr/>
          <p:nvPr/>
        </p:nvSpPr>
        <p:spPr>
          <a:xfrm>
            <a:off x="3802063" y="32766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1" name="Скругленный прямоугольник 620"/>
          <p:cNvSpPr/>
          <p:nvPr/>
        </p:nvSpPr>
        <p:spPr>
          <a:xfrm>
            <a:off x="3948113" y="32766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2" name="Скругленный прямоугольник 621"/>
          <p:cNvSpPr/>
          <p:nvPr/>
        </p:nvSpPr>
        <p:spPr>
          <a:xfrm>
            <a:off x="4224338" y="32766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313" name="Прямоугольник 622"/>
          <p:cNvSpPr>
            <a:spLocks noChangeArrowheads="1"/>
          </p:cNvSpPr>
          <p:nvPr/>
        </p:nvSpPr>
        <p:spPr bwMode="auto">
          <a:xfrm>
            <a:off x="4157663" y="3232150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14" name="Прямоугольник 623"/>
          <p:cNvSpPr>
            <a:spLocks noChangeArrowheads="1"/>
          </p:cNvSpPr>
          <p:nvPr/>
        </p:nvSpPr>
        <p:spPr bwMode="auto">
          <a:xfrm>
            <a:off x="3876675" y="3232150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15" name="Прямоугольник 624"/>
          <p:cNvSpPr>
            <a:spLocks noChangeArrowheads="1"/>
          </p:cNvSpPr>
          <p:nvPr/>
        </p:nvSpPr>
        <p:spPr bwMode="auto">
          <a:xfrm>
            <a:off x="3733800" y="3232150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16" name="Прямоугольник 625"/>
          <p:cNvSpPr>
            <a:spLocks noChangeArrowheads="1"/>
          </p:cNvSpPr>
          <p:nvPr/>
        </p:nvSpPr>
        <p:spPr bwMode="auto">
          <a:xfrm>
            <a:off x="3662363" y="3232150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636" name="Скругленный прямоугольник 635"/>
          <p:cNvSpPr/>
          <p:nvPr/>
        </p:nvSpPr>
        <p:spPr>
          <a:xfrm>
            <a:off x="3643313" y="3357563"/>
            <a:ext cx="866775" cy="71437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7" name="Скругленный прямоугольник 636"/>
          <p:cNvSpPr/>
          <p:nvPr/>
        </p:nvSpPr>
        <p:spPr>
          <a:xfrm>
            <a:off x="3725863" y="335756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8" name="Скругленный прямоугольник 637"/>
          <p:cNvSpPr/>
          <p:nvPr/>
        </p:nvSpPr>
        <p:spPr>
          <a:xfrm>
            <a:off x="3802063" y="335756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9" name="Скругленный прямоугольник 638"/>
          <p:cNvSpPr/>
          <p:nvPr/>
        </p:nvSpPr>
        <p:spPr>
          <a:xfrm>
            <a:off x="3948113" y="335756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0" name="Скругленный прямоугольник 639"/>
          <p:cNvSpPr/>
          <p:nvPr/>
        </p:nvSpPr>
        <p:spPr>
          <a:xfrm>
            <a:off x="4224338" y="335756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322" name="Прямоугольник 640"/>
          <p:cNvSpPr>
            <a:spLocks noChangeArrowheads="1"/>
          </p:cNvSpPr>
          <p:nvPr/>
        </p:nvSpPr>
        <p:spPr bwMode="auto">
          <a:xfrm>
            <a:off x="4157663" y="3313113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23" name="Прямоугольник 641"/>
          <p:cNvSpPr>
            <a:spLocks noChangeArrowheads="1"/>
          </p:cNvSpPr>
          <p:nvPr/>
        </p:nvSpPr>
        <p:spPr bwMode="auto">
          <a:xfrm>
            <a:off x="3876675" y="3313113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24" name="Прямоугольник 642"/>
          <p:cNvSpPr>
            <a:spLocks noChangeArrowheads="1"/>
          </p:cNvSpPr>
          <p:nvPr/>
        </p:nvSpPr>
        <p:spPr bwMode="auto">
          <a:xfrm>
            <a:off x="3733800" y="3313113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25" name="Прямоугольник 643"/>
          <p:cNvSpPr>
            <a:spLocks noChangeArrowheads="1"/>
          </p:cNvSpPr>
          <p:nvPr/>
        </p:nvSpPr>
        <p:spPr bwMode="auto">
          <a:xfrm>
            <a:off x="3662363" y="3313113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652" name="Скругленный прямоугольник 651"/>
          <p:cNvSpPr/>
          <p:nvPr/>
        </p:nvSpPr>
        <p:spPr>
          <a:xfrm>
            <a:off x="3643313" y="2257425"/>
            <a:ext cx="1081087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3" name="Скругленный прямоугольник 652"/>
          <p:cNvSpPr/>
          <p:nvPr/>
        </p:nvSpPr>
        <p:spPr>
          <a:xfrm>
            <a:off x="3867150" y="2257425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4" name="Скругленный прямоугольник 653"/>
          <p:cNvSpPr/>
          <p:nvPr/>
        </p:nvSpPr>
        <p:spPr>
          <a:xfrm>
            <a:off x="4019550" y="2257425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5" name="Скругленный прямоугольник 654"/>
          <p:cNvSpPr/>
          <p:nvPr/>
        </p:nvSpPr>
        <p:spPr>
          <a:xfrm>
            <a:off x="4152900" y="2257425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6" name="Скругленный прямоугольник 655"/>
          <p:cNvSpPr/>
          <p:nvPr/>
        </p:nvSpPr>
        <p:spPr>
          <a:xfrm>
            <a:off x="4224338" y="225742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7" name="Скругленный прямоугольник 656"/>
          <p:cNvSpPr/>
          <p:nvPr/>
        </p:nvSpPr>
        <p:spPr>
          <a:xfrm>
            <a:off x="4295775" y="2257425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8" name="Скругленный прямоугольник 657"/>
          <p:cNvSpPr/>
          <p:nvPr/>
        </p:nvSpPr>
        <p:spPr>
          <a:xfrm>
            <a:off x="3724275" y="2257425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333" name="Прямоугольник 658"/>
          <p:cNvSpPr>
            <a:spLocks noChangeArrowheads="1"/>
          </p:cNvSpPr>
          <p:nvPr/>
        </p:nvSpPr>
        <p:spPr bwMode="auto">
          <a:xfrm>
            <a:off x="4152900" y="2214563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34" name="Прямоугольник 659"/>
          <p:cNvSpPr>
            <a:spLocks noChangeArrowheads="1"/>
          </p:cNvSpPr>
          <p:nvPr/>
        </p:nvSpPr>
        <p:spPr bwMode="auto">
          <a:xfrm>
            <a:off x="4229100" y="2209800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35" name="Прямоугольник 660"/>
          <p:cNvSpPr>
            <a:spLocks noChangeArrowheads="1"/>
          </p:cNvSpPr>
          <p:nvPr/>
        </p:nvSpPr>
        <p:spPr bwMode="auto">
          <a:xfrm>
            <a:off x="3957638" y="2209800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36" name="Прямоугольник 661"/>
          <p:cNvSpPr>
            <a:spLocks noChangeArrowheads="1"/>
          </p:cNvSpPr>
          <p:nvPr/>
        </p:nvSpPr>
        <p:spPr bwMode="auto">
          <a:xfrm>
            <a:off x="3662363" y="2209800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37" name="Прямоугольник 662"/>
          <p:cNvSpPr>
            <a:spLocks noChangeArrowheads="1"/>
          </p:cNvSpPr>
          <p:nvPr/>
        </p:nvSpPr>
        <p:spPr bwMode="auto">
          <a:xfrm>
            <a:off x="3805238" y="2209800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38" name="Прямоугольник 663"/>
          <p:cNvSpPr>
            <a:spLocks noChangeArrowheads="1"/>
          </p:cNvSpPr>
          <p:nvPr/>
        </p:nvSpPr>
        <p:spPr bwMode="auto">
          <a:xfrm>
            <a:off x="4081463" y="2209800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665" name="Скругленный прямоугольник 664"/>
          <p:cNvSpPr/>
          <p:nvPr/>
        </p:nvSpPr>
        <p:spPr>
          <a:xfrm>
            <a:off x="3643313" y="2335213"/>
            <a:ext cx="1081087" cy="71437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6" name="Скругленный прямоугольник 665"/>
          <p:cNvSpPr/>
          <p:nvPr/>
        </p:nvSpPr>
        <p:spPr>
          <a:xfrm>
            <a:off x="3867150" y="2335213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7" name="Скругленный прямоугольник 666"/>
          <p:cNvSpPr/>
          <p:nvPr/>
        </p:nvSpPr>
        <p:spPr>
          <a:xfrm>
            <a:off x="4019550" y="2335213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8" name="Скругленный прямоугольник 667"/>
          <p:cNvSpPr/>
          <p:nvPr/>
        </p:nvSpPr>
        <p:spPr>
          <a:xfrm>
            <a:off x="4152900" y="2335213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9" name="Скругленный прямоугольник 668"/>
          <p:cNvSpPr/>
          <p:nvPr/>
        </p:nvSpPr>
        <p:spPr>
          <a:xfrm>
            <a:off x="4224338" y="233521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0" name="Скругленный прямоугольник 669"/>
          <p:cNvSpPr/>
          <p:nvPr/>
        </p:nvSpPr>
        <p:spPr>
          <a:xfrm>
            <a:off x="4295775" y="2335213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1" name="Скругленный прямоугольник 670"/>
          <p:cNvSpPr/>
          <p:nvPr/>
        </p:nvSpPr>
        <p:spPr>
          <a:xfrm>
            <a:off x="3724275" y="2335213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346" name="Прямоугольник 671"/>
          <p:cNvSpPr>
            <a:spLocks noChangeArrowheads="1"/>
          </p:cNvSpPr>
          <p:nvPr/>
        </p:nvSpPr>
        <p:spPr bwMode="auto">
          <a:xfrm>
            <a:off x="4152900" y="2292350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47" name="Прямоугольник 672"/>
          <p:cNvSpPr>
            <a:spLocks noChangeArrowheads="1"/>
          </p:cNvSpPr>
          <p:nvPr/>
        </p:nvSpPr>
        <p:spPr bwMode="auto">
          <a:xfrm>
            <a:off x="4229100" y="2287588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48" name="Прямоугольник 673"/>
          <p:cNvSpPr>
            <a:spLocks noChangeArrowheads="1"/>
          </p:cNvSpPr>
          <p:nvPr/>
        </p:nvSpPr>
        <p:spPr bwMode="auto">
          <a:xfrm>
            <a:off x="3957638" y="2287588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49" name="Прямоугольник 674"/>
          <p:cNvSpPr>
            <a:spLocks noChangeArrowheads="1"/>
          </p:cNvSpPr>
          <p:nvPr/>
        </p:nvSpPr>
        <p:spPr bwMode="auto">
          <a:xfrm>
            <a:off x="3662363" y="2287588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50" name="Прямоугольник 675"/>
          <p:cNvSpPr>
            <a:spLocks noChangeArrowheads="1"/>
          </p:cNvSpPr>
          <p:nvPr/>
        </p:nvSpPr>
        <p:spPr bwMode="auto">
          <a:xfrm>
            <a:off x="3805238" y="2287588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51" name="Прямоугольник 676"/>
          <p:cNvSpPr>
            <a:spLocks noChangeArrowheads="1"/>
          </p:cNvSpPr>
          <p:nvPr/>
        </p:nvSpPr>
        <p:spPr bwMode="auto">
          <a:xfrm>
            <a:off x="4081463" y="2287588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678" name="Скругленный прямоугольник 677"/>
          <p:cNvSpPr/>
          <p:nvPr/>
        </p:nvSpPr>
        <p:spPr>
          <a:xfrm>
            <a:off x="3643313" y="2413000"/>
            <a:ext cx="1081087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9" name="Скругленный прямоугольник 678"/>
          <p:cNvSpPr/>
          <p:nvPr/>
        </p:nvSpPr>
        <p:spPr>
          <a:xfrm>
            <a:off x="3867150" y="2413000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0" name="Скругленный прямоугольник 679"/>
          <p:cNvSpPr/>
          <p:nvPr/>
        </p:nvSpPr>
        <p:spPr>
          <a:xfrm>
            <a:off x="4019550" y="2413000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1" name="Скругленный прямоугольник 680"/>
          <p:cNvSpPr/>
          <p:nvPr/>
        </p:nvSpPr>
        <p:spPr>
          <a:xfrm>
            <a:off x="4152900" y="2413000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2" name="Скругленный прямоугольник 681"/>
          <p:cNvSpPr/>
          <p:nvPr/>
        </p:nvSpPr>
        <p:spPr>
          <a:xfrm>
            <a:off x="4224338" y="24130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3" name="Скругленный прямоугольник 682"/>
          <p:cNvSpPr/>
          <p:nvPr/>
        </p:nvSpPr>
        <p:spPr>
          <a:xfrm>
            <a:off x="4295775" y="2413000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4" name="Скругленный прямоугольник 683"/>
          <p:cNvSpPr/>
          <p:nvPr/>
        </p:nvSpPr>
        <p:spPr>
          <a:xfrm>
            <a:off x="3724275" y="2413000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359" name="Прямоугольник 684"/>
          <p:cNvSpPr>
            <a:spLocks noChangeArrowheads="1"/>
          </p:cNvSpPr>
          <p:nvPr/>
        </p:nvSpPr>
        <p:spPr bwMode="auto">
          <a:xfrm>
            <a:off x="4152900" y="2370138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60" name="Прямоугольник 685"/>
          <p:cNvSpPr>
            <a:spLocks noChangeArrowheads="1"/>
          </p:cNvSpPr>
          <p:nvPr/>
        </p:nvSpPr>
        <p:spPr bwMode="auto">
          <a:xfrm>
            <a:off x="4229100" y="2365375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61" name="Прямоугольник 686"/>
          <p:cNvSpPr>
            <a:spLocks noChangeArrowheads="1"/>
          </p:cNvSpPr>
          <p:nvPr/>
        </p:nvSpPr>
        <p:spPr bwMode="auto">
          <a:xfrm>
            <a:off x="3957638" y="2365375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62" name="Прямоугольник 687"/>
          <p:cNvSpPr>
            <a:spLocks noChangeArrowheads="1"/>
          </p:cNvSpPr>
          <p:nvPr/>
        </p:nvSpPr>
        <p:spPr bwMode="auto">
          <a:xfrm>
            <a:off x="3662363" y="2365375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63" name="Прямоугольник 688"/>
          <p:cNvSpPr>
            <a:spLocks noChangeArrowheads="1"/>
          </p:cNvSpPr>
          <p:nvPr/>
        </p:nvSpPr>
        <p:spPr bwMode="auto">
          <a:xfrm>
            <a:off x="3805238" y="2365375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64" name="Прямоугольник 689"/>
          <p:cNvSpPr>
            <a:spLocks noChangeArrowheads="1"/>
          </p:cNvSpPr>
          <p:nvPr/>
        </p:nvSpPr>
        <p:spPr bwMode="auto">
          <a:xfrm>
            <a:off x="4081463" y="2365375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691" name="Скругленный прямоугольник 690"/>
          <p:cNvSpPr/>
          <p:nvPr/>
        </p:nvSpPr>
        <p:spPr>
          <a:xfrm>
            <a:off x="3643313" y="2638425"/>
            <a:ext cx="785812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2" name="Скругленный прямоугольник 711"/>
          <p:cNvSpPr/>
          <p:nvPr/>
        </p:nvSpPr>
        <p:spPr>
          <a:xfrm>
            <a:off x="3643313" y="2716213"/>
            <a:ext cx="785812" cy="71437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3" name="Скругленный прямоугольник 712"/>
          <p:cNvSpPr/>
          <p:nvPr/>
        </p:nvSpPr>
        <p:spPr>
          <a:xfrm>
            <a:off x="3643313" y="2797175"/>
            <a:ext cx="785812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4" name="Скругленный прямоугольник 713"/>
          <p:cNvSpPr/>
          <p:nvPr/>
        </p:nvSpPr>
        <p:spPr>
          <a:xfrm>
            <a:off x="3646488" y="263525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5" name="Скругленный прямоугольник 714"/>
          <p:cNvSpPr/>
          <p:nvPr/>
        </p:nvSpPr>
        <p:spPr>
          <a:xfrm>
            <a:off x="3779838" y="263525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6" name="Скругленный прямоугольник 715"/>
          <p:cNvSpPr/>
          <p:nvPr/>
        </p:nvSpPr>
        <p:spPr>
          <a:xfrm>
            <a:off x="3851275" y="2635250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" name="Скругленный прямоугольник 716"/>
          <p:cNvSpPr/>
          <p:nvPr/>
        </p:nvSpPr>
        <p:spPr>
          <a:xfrm>
            <a:off x="3922713" y="263525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372" name="Прямоугольник 717"/>
          <p:cNvSpPr>
            <a:spLocks noChangeArrowheads="1"/>
          </p:cNvSpPr>
          <p:nvPr/>
        </p:nvSpPr>
        <p:spPr bwMode="auto">
          <a:xfrm>
            <a:off x="3779838" y="2592388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73" name="Прямоугольник 718"/>
          <p:cNvSpPr>
            <a:spLocks noChangeArrowheads="1"/>
          </p:cNvSpPr>
          <p:nvPr/>
        </p:nvSpPr>
        <p:spPr bwMode="auto">
          <a:xfrm>
            <a:off x="3856038" y="258762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74" name="Прямоугольник 719"/>
          <p:cNvSpPr>
            <a:spLocks noChangeArrowheads="1"/>
          </p:cNvSpPr>
          <p:nvPr/>
        </p:nvSpPr>
        <p:spPr bwMode="auto">
          <a:xfrm>
            <a:off x="3584575" y="25876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75" name="Прямоугольник 720"/>
          <p:cNvSpPr>
            <a:spLocks noChangeArrowheads="1"/>
          </p:cNvSpPr>
          <p:nvPr/>
        </p:nvSpPr>
        <p:spPr bwMode="auto">
          <a:xfrm>
            <a:off x="3708400" y="25876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722" name="Скругленный прямоугольник 721"/>
          <p:cNvSpPr/>
          <p:nvPr/>
        </p:nvSpPr>
        <p:spPr>
          <a:xfrm>
            <a:off x="3646488" y="271303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" name="Скругленный прямоугольник 722"/>
          <p:cNvSpPr/>
          <p:nvPr/>
        </p:nvSpPr>
        <p:spPr>
          <a:xfrm>
            <a:off x="3779838" y="271303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4" name="Скругленный прямоугольник 723"/>
          <p:cNvSpPr/>
          <p:nvPr/>
        </p:nvSpPr>
        <p:spPr>
          <a:xfrm>
            <a:off x="3851275" y="2713038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5" name="Скругленный прямоугольник 724"/>
          <p:cNvSpPr/>
          <p:nvPr/>
        </p:nvSpPr>
        <p:spPr>
          <a:xfrm>
            <a:off x="3922713" y="2713038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380" name="Прямоугольник 725"/>
          <p:cNvSpPr>
            <a:spLocks noChangeArrowheads="1"/>
          </p:cNvSpPr>
          <p:nvPr/>
        </p:nvSpPr>
        <p:spPr bwMode="auto">
          <a:xfrm>
            <a:off x="3779838" y="267017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81" name="Прямоугольник 726"/>
          <p:cNvSpPr>
            <a:spLocks noChangeArrowheads="1"/>
          </p:cNvSpPr>
          <p:nvPr/>
        </p:nvSpPr>
        <p:spPr bwMode="auto">
          <a:xfrm>
            <a:off x="3856038" y="2665413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82" name="Прямоугольник 727"/>
          <p:cNvSpPr>
            <a:spLocks noChangeArrowheads="1"/>
          </p:cNvSpPr>
          <p:nvPr/>
        </p:nvSpPr>
        <p:spPr bwMode="auto">
          <a:xfrm>
            <a:off x="3584575" y="26654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83" name="Прямоугольник 728"/>
          <p:cNvSpPr>
            <a:spLocks noChangeArrowheads="1"/>
          </p:cNvSpPr>
          <p:nvPr/>
        </p:nvSpPr>
        <p:spPr bwMode="auto">
          <a:xfrm>
            <a:off x="3708400" y="26654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730" name="Скругленный прямоугольник 729"/>
          <p:cNvSpPr/>
          <p:nvPr/>
        </p:nvSpPr>
        <p:spPr>
          <a:xfrm>
            <a:off x="3646488" y="279082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1" name="Скругленный прямоугольник 730"/>
          <p:cNvSpPr/>
          <p:nvPr/>
        </p:nvSpPr>
        <p:spPr>
          <a:xfrm>
            <a:off x="3779838" y="279082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2" name="Скругленный прямоугольник 731"/>
          <p:cNvSpPr/>
          <p:nvPr/>
        </p:nvSpPr>
        <p:spPr>
          <a:xfrm>
            <a:off x="3851275" y="2790825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3" name="Скругленный прямоугольник 732"/>
          <p:cNvSpPr/>
          <p:nvPr/>
        </p:nvSpPr>
        <p:spPr>
          <a:xfrm>
            <a:off x="3922713" y="279082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388" name="Прямоугольник 733"/>
          <p:cNvSpPr>
            <a:spLocks noChangeArrowheads="1"/>
          </p:cNvSpPr>
          <p:nvPr/>
        </p:nvSpPr>
        <p:spPr bwMode="auto">
          <a:xfrm>
            <a:off x="3779838" y="2747963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89" name="Прямоугольник 734"/>
          <p:cNvSpPr>
            <a:spLocks noChangeArrowheads="1"/>
          </p:cNvSpPr>
          <p:nvPr/>
        </p:nvSpPr>
        <p:spPr bwMode="auto">
          <a:xfrm>
            <a:off x="3856038" y="2743200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90" name="Прямоугольник 735"/>
          <p:cNvSpPr>
            <a:spLocks noChangeArrowheads="1"/>
          </p:cNvSpPr>
          <p:nvPr/>
        </p:nvSpPr>
        <p:spPr bwMode="auto">
          <a:xfrm>
            <a:off x="3584575" y="274320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391" name="Прямоугольник 736"/>
          <p:cNvSpPr>
            <a:spLocks noChangeArrowheads="1"/>
          </p:cNvSpPr>
          <p:nvPr/>
        </p:nvSpPr>
        <p:spPr bwMode="auto">
          <a:xfrm>
            <a:off x="3708400" y="274320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cxnSp>
        <p:nvCxnSpPr>
          <p:cNvPr id="746" name="Прямая со стрелкой 745"/>
          <p:cNvCxnSpPr/>
          <p:nvPr/>
        </p:nvCxnSpPr>
        <p:spPr>
          <a:xfrm rot="10800000" flipV="1">
            <a:off x="4429125" y="2774950"/>
            <a:ext cx="766763" cy="0"/>
          </a:xfrm>
          <a:prstGeom prst="straightConnector1">
            <a:avLst/>
          </a:prstGeom>
          <a:ln w="3175">
            <a:solidFill>
              <a:srgbClr val="00B050"/>
            </a:solidFill>
            <a:headEnd type="arrow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2" name="Прямая соединительная линия 751"/>
          <p:cNvCxnSpPr/>
          <p:nvPr/>
        </p:nvCxnSpPr>
        <p:spPr>
          <a:xfrm flipV="1">
            <a:off x="2143125" y="5610225"/>
            <a:ext cx="7143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8" name="Прямая соединительная линия 757"/>
          <p:cNvCxnSpPr/>
          <p:nvPr/>
        </p:nvCxnSpPr>
        <p:spPr>
          <a:xfrm flipV="1">
            <a:off x="2143125" y="4889500"/>
            <a:ext cx="7143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9" name="Прямая соединительная линия 758"/>
          <p:cNvCxnSpPr/>
          <p:nvPr/>
        </p:nvCxnSpPr>
        <p:spPr>
          <a:xfrm flipV="1">
            <a:off x="2143125" y="4137025"/>
            <a:ext cx="7143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0" name="Прямая соединительная линия 759"/>
          <p:cNvCxnSpPr/>
          <p:nvPr/>
        </p:nvCxnSpPr>
        <p:spPr>
          <a:xfrm flipV="1">
            <a:off x="2143125" y="3394075"/>
            <a:ext cx="7143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1" name="Прямая соединительная линия 760"/>
          <p:cNvCxnSpPr/>
          <p:nvPr/>
        </p:nvCxnSpPr>
        <p:spPr>
          <a:xfrm flipV="1">
            <a:off x="2143125" y="2641600"/>
            <a:ext cx="7143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2" name="Прямая соединительная линия 761"/>
          <p:cNvCxnSpPr/>
          <p:nvPr/>
        </p:nvCxnSpPr>
        <p:spPr>
          <a:xfrm flipV="1">
            <a:off x="2143125" y="1889125"/>
            <a:ext cx="71438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3" name="Правая фигурная скобка 762"/>
          <p:cNvSpPr/>
          <p:nvPr/>
        </p:nvSpPr>
        <p:spPr>
          <a:xfrm rot="16200000">
            <a:off x="2834482" y="1427956"/>
            <a:ext cx="107950" cy="1214437"/>
          </a:xfrm>
          <a:prstGeom prst="rightBrace">
            <a:avLst>
              <a:gd name="adj1" fmla="val 50000"/>
              <a:gd name="adj2" fmla="val 50000"/>
            </a:avLst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65" name="Прямая соединительная линия 764"/>
          <p:cNvCxnSpPr/>
          <p:nvPr/>
        </p:nvCxnSpPr>
        <p:spPr>
          <a:xfrm>
            <a:off x="2214563" y="1827213"/>
            <a:ext cx="665162" cy="0"/>
          </a:xfrm>
          <a:prstGeom prst="line">
            <a:avLst/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9" name="Прямая со стрелкой 768"/>
          <p:cNvCxnSpPr/>
          <p:nvPr/>
        </p:nvCxnSpPr>
        <p:spPr>
          <a:xfrm rot="16200000" flipH="1">
            <a:off x="2809081" y="1904207"/>
            <a:ext cx="153987" cy="0"/>
          </a:xfrm>
          <a:prstGeom prst="straightConnector1">
            <a:avLst/>
          </a:prstGeom>
          <a:ln w="3175">
            <a:solidFill>
              <a:srgbClr val="00206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5" name="Скругленный прямоугольник 774"/>
          <p:cNvSpPr/>
          <p:nvPr/>
        </p:nvSpPr>
        <p:spPr>
          <a:xfrm>
            <a:off x="3643313" y="4506913"/>
            <a:ext cx="1081087" cy="71437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6" name="Скругленный прямоугольник 775"/>
          <p:cNvSpPr/>
          <p:nvPr/>
        </p:nvSpPr>
        <p:spPr>
          <a:xfrm>
            <a:off x="4081463" y="450691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7" name="Скругленный прямоугольник 776"/>
          <p:cNvSpPr/>
          <p:nvPr/>
        </p:nvSpPr>
        <p:spPr>
          <a:xfrm>
            <a:off x="4379913" y="450691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8" name="Скругленный прямоугольник 777"/>
          <p:cNvSpPr/>
          <p:nvPr/>
        </p:nvSpPr>
        <p:spPr>
          <a:xfrm>
            <a:off x="3646488" y="450691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9" name="Скругленный прямоугольник 778"/>
          <p:cNvSpPr/>
          <p:nvPr/>
        </p:nvSpPr>
        <p:spPr>
          <a:xfrm>
            <a:off x="3729038" y="450691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407" name="Прямоугольник 779"/>
          <p:cNvSpPr>
            <a:spLocks noChangeArrowheads="1"/>
          </p:cNvSpPr>
          <p:nvPr/>
        </p:nvSpPr>
        <p:spPr bwMode="auto">
          <a:xfrm>
            <a:off x="3571875" y="44688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08" name="Прямоугольник 780"/>
          <p:cNvSpPr>
            <a:spLocks noChangeArrowheads="1"/>
          </p:cNvSpPr>
          <p:nvPr/>
        </p:nvSpPr>
        <p:spPr bwMode="auto">
          <a:xfrm>
            <a:off x="3657600" y="446405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09" name="Прямоугольник 781"/>
          <p:cNvSpPr>
            <a:spLocks noChangeArrowheads="1"/>
          </p:cNvSpPr>
          <p:nvPr/>
        </p:nvSpPr>
        <p:spPr bwMode="auto">
          <a:xfrm>
            <a:off x="4010025" y="446087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10" name="Прямоугольник 782"/>
          <p:cNvSpPr>
            <a:spLocks noChangeArrowheads="1"/>
          </p:cNvSpPr>
          <p:nvPr/>
        </p:nvSpPr>
        <p:spPr bwMode="auto">
          <a:xfrm>
            <a:off x="4305300" y="44688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784" name="Скругленный прямоугольник 783"/>
          <p:cNvSpPr/>
          <p:nvPr/>
        </p:nvSpPr>
        <p:spPr>
          <a:xfrm>
            <a:off x="3643313" y="4584700"/>
            <a:ext cx="1081087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5" name="Скругленный прямоугольник 784"/>
          <p:cNvSpPr/>
          <p:nvPr/>
        </p:nvSpPr>
        <p:spPr>
          <a:xfrm>
            <a:off x="4081463" y="45847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6" name="Скругленный прямоугольник 785"/>
          <p:cNvSpPr/>
          <p:nvPr/>
        </p:nvSpPr>
        <p:spPr>
          <a:xfrm>
            <a:off x="4379913" y="45847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7" name="Скругленный прямоугольник 786"/>
          <p:cNvSpPr/>
          <p:nvPr/>
        </p:nvSpPr>
        <p:spPr>
          <a:xfrm>
            <a:off x="3646488" y="45847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8" name="Скругленный прямоугольник 787"/>
          <p:cNvSpPr/>
          <p:nvPr/>
        </p:nvSpPr>
        <p:spPr>
          <a:xfrm>
            <a:off x="3729038" y="4584700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416" name="Прямоугольник 788"/>
          <p:cNvSpPr>
            <a:spLocks noChangeArrowheads="1"/>
          </p:cNvSpPr>
          <p:nvPr/>
        </p:nvSpPr>
        <p:spPr bwMode="auto">
          <a:xfrm>
            <a:off x="3571875" y="454660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17" name="Прямоугольник 789"/>
          <p:cNvSpPr>
            <a:spLocks noChangeArrowheads="1"/>
          </p:cNvSpPr>
          <p:nvPr/>
        </p:nvSpPr>
        <p:spPr bwMode="auto">
          <a:xfrm>
            <a:off x="3657600" y="454183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18" name="Прямоугольник 790"/>
          <p:cNvSpPr>
            <a:spLocks noChangeArrowheads="1"/>
          </p:cNvSpPr>
          <p:nvPr/>
        </p:nvSpPr>
        <p:spPr bwMode="auto">
          <a:xfrm>
            <a:off x="4010025" y="453866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19" name="Прямоугольник 791"/>
          <p:cNvSpPr>
            <a:spLocks noChangeArrowheads="1"/>
          </p:cNvSpPr>
          <p:nvPr/>
        </p:nvSpPr>
        <p:spPr bwMode="auto">
          <a:xfrm>
            <a:off x="4305300" y="454660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793" name="Скругленный прямоугольник 792"/>
          <p:cNvSpPr/>
          <p:nvPr/>
        </p:nvSpPr>
        <p:spPr>
          <a:xfrm>
            <a:off x="3643313" y="4665663"/>
            <a:ext cx="1081087" cy="71437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4" name="Скругленный прямоугольник 793"/>
          <p:cNvSpPr/>
          <p:nvPr/>
        </p:nvSpPr>
        <p:spPr>
          <a:xfrm>
            <a:off x="4081463" y="466566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5" name="Скругленный прямоугольник 794"/>
          <p:cNvSpPr/>
          <p:nvPr/>
        </p:nvSpPr>
        <p:spPr>
          <a:xfrm>
            <a:off x="4379913" y="466566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6" name="Скругленный прямоугольник 795"/>
          <p:cNvSpPr/>
          <p:nvPr/>
        </p:nvSpPr>
        <p:spPr>
          <a:xfrm>
            <a:off x="3646488" y="466566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7" name="Скругленный прямоугольник 796"/>
          <p:cNvSpPr/>
          <p:nvPr/>
        </p:nvSpPr>
        <p:spPr>
          <a:xfrm>
            <a:off x="3729038" y="466566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425" name="Прямоугольник 797"/>
          <p:cNvSpPr>
            <a:spLocks noChangeArrowheads="1"/>
          </p:cNvSpPr>
          <p:nvPr/>
        </p:nvSpPr>
        <p:spPr bwMode="auto">
          <a:xfrm>
            <a:off x="3571875" y="462756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26" name="Прямоугольник 798"/>
          <p:cNvSpPr>
            <a:spLocks noChangeArrowheads="1"/>
          </p:cNvSpPr>
          <p:nvPr/>
        </p:nvSpPr>
        <p:spPr bwMode="auto">
          <a:xfrm>
            <a:off x="3657600" y="462280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27" name="Прямоугольник 799"/>
          <p:cNvSpPr>
            <a:spLocks noChangeArrowheads="1"/>
          </p:cNvSpPr>
          <p:nvPr/>
        </p:nvSpPr>
        <p:spPr bwMode="auto">
          <a:xfrm>
            <a:off x="4010025" y="46196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28" name="Прямоугольник 800"/>
          <p:cNvSpPr>
            <a:spLocks noChangeArrowheads="1"/>
          </p:cNvSpPr>
          <p:nvPr/>
        </p:nvSpPr>
        <p:spPr bwMode="auto">
          <a:xfrm>
            <a:off x="4305300" y="462756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802" name="Скругленный прямоугольник 801"/>
          <p:cNvSpPr/>
          <p:nvPr/>
        </p:nvSpPr>
        <p:spPr>
          <a:xfrm>
            <a:off x="3643313" y="4741863"/>
            <a:ext cx="1081087" cy="71437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3" name="Скругленный прямоугольник 802"/>
          <p:cNvSpPr/>
          <p:nvPr/>
        </p:nvSpPr>
        <p:spPr>
          <a:xfrm>
            <a:off x="4081463" y="474186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4" name="Скругленный прямоугольник 803"/>
          <p:cNvSpPr/>
          <p:nvPr/>
        </p:nvSpPr>
        <p:spPr>
          <a:xfrm>
            <a:off x="4379913" y="474186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5" name="Скругленный прямоугольник 804"/>
          <p:cNvSpPr/>
          <p:nvPr/>
        </p:nvSpPr>
        <p:spPr>
          <a:xfrm>
            <a:off x="3646488" y="474186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06" name="Скругленный прямоугольник 805"/>
          <p:cNvSpPr/>
          <p:nvPr/>
        </p:nvSpPr>
        <p:spPr>
          <a:xfrm>
            <a:off x="3729038" y="474186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FF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434" name="Прямоугольник 806"/>
          <p:cNvSpPr>
            <a:spLocks noChangeArrowheads="1"/>
          </p:cNvSpPr>
          <p:nvPr/>
        </p:nvSpPr>
        <p:spPr bwMode="auto">
          <a:xfrm>
            <a:off x="3571875" y="470376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35" name="Прямоугольник 807"/>
          <p:cNvSpPr>
            <a:spLocks noChangeArrowheads="1"/>
          </p:cNvSpPr>
          <p:nvPr/>
        </p:nvSpPr>
        <p:spPr bwMode="auto">
          <a:xfrm>
            <a:off x="3657600" y="4699000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36" name="Прямоугольник 808"/>
          <p:cNvSpPr>
            <a:spLocks noChangeArrowheads="1"/>
          </p:cNvSpPr>
          <p:nvPr/>
        </p:nvSpPr>
        <p:spPr bwMode="auto">
          <a:xfrm>
            <a:off x="4010025" y="4697413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37" name="Прямоугольник 809"/>
          <p:cNvSpPr>
            <a:spLocks noChangeArrowheads="1"/>
          </p:cNvSpPr>
          <p:nvPr/>
        </p:nvSpPr>
        <p:spPr bwMode="auto">
          <a:xfrm>
            <a:off x="4305300" y="470376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811" name="Скругленный прямоугольник 810"/>
          <p:cNvSpPr/>
          <p:nvPr/>
        </p:nvSpPr>
        <p:spPr>
          <a:xfrm>
            <a:off x="3640138" y="3632200"/>
            <a:ext cx="795337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2" name="Скругленный прямоугольник 811"/>
          <p:cNvSpPr/>
          <p:nvPr/>
        </p:nvSpPr>
        <p:spPr>
          <a:xfrm>
            <a:off x="3814763" y="363061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3" name="Скругленный прямоугольник 812"/>
          <p:cNvSpPr/>
          <p:nvPr/>
        </p:nvSpPr>
        <p:spPr>
          <a:xfrm>
            <a:off x="3967163" y="363061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4" name="Скругленный прямоугольник 813"/>
          <p:cNvSpPr/>
          <p:nvPr/>
        </p:nvSpPr>
        <p:spPr>
          <a:xfrm>
            <a:off x="4119563" y="3630613"/>
            <a:ext cx="71437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5" name="Скругленный прямоугольник 814"/>
          <p:cNvSpPr/>
          <p:nvPr/>
        </p:nvSpPr>
        <p:spPr>
          <a:xfrm>
            <a:off x="4286250" y="3630613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6" name="Скругленный прямоугольник 815"/>
          <p:cNvSpPr/>
          <p:nvPr/>
        </p:nvSpPr>
        <p:spPr>
          <a:xfrm>
            <a:off x="4359275" y="3630613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444" name="Прямоугольник 816"/>
          <p:cNvSpPr>
            <a:spLocks noChangeArrowheads="1"/>
          </p:cNvSpPr>
          <p:nvPr/>
        </p:nvSpPr>
        <p:spPr bwMode="auto">
          <a:xfrm>
            <a:off x="4048125" y="358933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45" name="Прямоугольник 817"/>
          <p:cNvSpPr>
            <a:spLocks noChangeArrowheads="1"/>
          </p:cNvSpPr>
          <p:nvPr/>
        </p:nvSpPr>
        <p:spPr bwMode="auto">
          <a:xfrm>
            <a:off x="3895725" y="358933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46" name="Прямоугольник 818"/>
          <p:cNvSpPr>
            <a:spLocks noChangeArrowheads="1"/>
          </p:cNvSpPr>
          <p:nvPr/>
        </p:nvSpPr>
        <p:spPr bwMode="auto">
          <a:xfrm>
            <a:off x="3743325" y="3589338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47" name="Прямоугольник 819"/>
          <p:cNvSpPr>
            <a:spLocks noChangeArrowheads="1"/>
          </p:cNvSpPr>
          <p:nvPr/>
        </p:nvSpPr>
        <p:spPr bwMode="auto">
          <a:xfrm>
            <a:off x="4214813" y="3587750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48" name="Прямоугольник 820"/>
          <p:cNvSpPr>
            <a:spLocks noChangeArrowheads="1"/>
          </p:cNvSpPr>
          <p:nvPr/>
        </p:nvSpPr>
        <p:spPr bwMode="auto">
          <a:xfrm>
            <a:off x="4287838" y="3589338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822" name="Скругленный прямоугольник 821"/>
          <p:cNvSpPr/>
          <p:nvPr/>
        </p:nvSpPr>
        <p:spPr>
          <a:xfrm>
            <a:off x="3630613" y="5083175"/>
            <a:ext cx="1081087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3" name="Скругленный прямоугольник 822"/>
          <p:cNvSpPr/>
          <p:nvPr/>
        </p:nvSpPr>
        <p:spPr>
          <a:xfrm>
            <a:off x="3783013" y="508317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4" name="Скругленный прямоугольник 823"/>
          <p:cNvSpPr/>
          <p:nvPr/>
        </p:nvSpPr>
        <p:spPr>
          <a:xfrm>
            <a:off x="3935413" y="508317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5" name="Скругленный прямоугольник 824"/>
          <p:cNvSpPr/>
          <p:nvPr/>
        </p:nvSpPr>
        <p:spPr>
          <a:xfrm>
            <a:off x="4087813" y="508317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6" name="Скругленный прямоугольник 825"/>
          <p:cNvSpPr/>
          <p:nvPr/>
        </p:nvSpPr>
        <p:spPr>
          <a:xfrm>
            <a:off x="4240213" y="508317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7" name="Скругленный прямоугольник 826"/>
          <p:cNvSpPr/>
          <p:nvPr/>
        </p:nvSpPr>
        <p:spPr>
          <a:xfrm>
            <a:off x="4392613" y="508317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8" name="Скругленный прямоугольник 827"/>
          <p:cNvSpPr/>
          <p:nvPr/>
        </p:nvSpPr>
        <p:spPr>
          <a:xfrm>
            <a:off x="4545013" y="5083175"/>
            <a:ext cx="71437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456" name="Прямоугольник 828"/>
          <p:cNvSpPr>
            <a:spLocks noChangeArrowheads="1"/>
          </p:cNvSpPr>
          <p:nvPr/>
        </p:nvSpPr>
        <p:spPr bwMode="auto">
          <a:xfrm>
            <a:off x="4473575" y="50403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57" name="Прямоугольник 829"/>
          <p:cNvSpPr>
            <a:spLocks noChangeArrowheads="1"/>
          </p:cNvSpPr>
          <p:nvPr/>
        </p:nvSpPr>
        <p:spPr bwMode="auto">
          <a:xfrm>
            <a:off x="4321175" y="50403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58" name="Прямоугольник 830"/>
          <p:cNvSpPr>
            <a:spLocks noChangeArrowheads="1"/>
          </p:cNvSpPr>
          <p:nvPr/>
        </p:nvSpPr>
        <p:spPr bwMode="auto">
          <a:xfrm>
            <a:off x="4168775" y="50403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59" name="Прямоугольник 831"/>
          <p:cNvSpPr>
            <a:spLocks noChangeArrowheads="1"/>
          </p:cNvSpPr>
          <p:nvPr/>
        </p:nvSpPr>
        <p:spPr bwMode="auto">
          <a:xfrm>
            <a:off x="4016375" y="50403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60" name="Прямоугольник 832"/>
          <p:cNvSpPr>
            <a:spLocks noChangeArrowheads="1"/>
          </p:cNvSpPr>
          <p:nvPr/>
        </p:nvSpPr>
        <p:spPr bwMode="auto">
          <a:xfrm>
            <a:off x="3863975" y="5040313"/>
            <a:ext cx="214313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61" name="Прямоугольник 833"/>
          <p:cNvSpPr>
            <a:spLocks noChangeArrowheads="1"/>
          </p:cNvSpPr>
          <p:nvPr/>
        </p:nvSpPr>
        <p:spPr bwMode="auto">
          <a:xfrm>
            <a:off x="3716338" y="5040313"/>
            <a:ext cx="214312" cy="16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857" name="Скругленный прямоугольник 856"/>
          <p:cNvSpPr/>
          <p:nvPr/>
        </p:nvSpPr>
        <p:spPr>
          <a:xfrm>
            <a:off x="3633788" y="5543550"/>
            <a:ext cx="1223962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8" name="Скругленный прямоугольник 857"/>
          <p:cNvSpPr/>
          <p:nvPr/>
        </p:nvSpPr>
        <p:spPr>
          <a:xfrm>
            <a:off x="3714750" y="5543550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9" name="Скругленный прямоугольник 858"/>
          <p:cNvSpPr/>
          <p:nvPr/>
        </p:nvSpPr>
        <p:spPr>
          <a:xfrm>
            <a:off x="3870325" y="5543550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0" name="Скругленный прямоугольник 859"/>
          <p:cNvSpPr/>
          <p:nvPr/>
        </p:nvSpPr>
        <p:spPr>
          <a:xfrm>
            <a:off x="3940175" y="5543550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1" name="Скругленный прямоугольник 860"/>
          <p:cNvSpPr/>
          <p:nvPr/>
        </p:nvSpPr>
        <p:spPr>
          <a:xfrm>
            <a:off x="4092575" y="5545138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2" name="Скругленный прямоугольник 861"/>
          <p:cNvSpPr/>
          <p:nvPr/>
        </p:nvSpPr>
        <p:spPr>
          <a:xfrm>
            <a:off x="4714875" y="5543550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63" name="Скругленный прямоугольник 862"/>
          <p:cNvSpPr/>
          <p:nvPr/>
        </p:nvSpPr>
        <p:spPr>
          <a:xfrm>
            <a:off x="4784725" y="5545138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469" name="Прямоугольник 863"/>
          <p:cNvSpPr>
            <a:spLocks noChangeArrowheads="1"/>
          </p:cNvSpPr>
          <p:nvPr/>
        </p:nvSpPr>
        <p:spPr bwMode="auto">
          <a:xfrm>
            <a:off x="3644900" y="54959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70" name="Прямоугольник 864"/>
          <p:cNvSpPr>
            <a:spLocks noChangeArrowheads="1"/>
          </p:cNvSpPr>
          <p:nvPr/>
        </p:nvSpPr>
        <p:spPr bwMode="auto">
          <a:xfrm>
            <a:off x="3800475" y="54959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71" name="Прямоугольник 865"/>
          <p:cNvSpPr>
            <a:spLocks noChangeArrowheads="1"/>
          </p:cNvSpPr>
          <p:nvPr/>
        </p:nvSpPr>
        <p:spPr bwMode="auto">
          <a:xfrm>
            <a:off x="3871913" y="549592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72" name="Прямоугольник 866"/>
          <p:cNvSpPr>
            <a:spLocks noChangeArrowheads="1"/>
          </p:cNvSpPr>
          <p:nvPr/>
        </p:nvSpPr>
        <p:spPr bwMode="auto">
          <a:xfrm>
            <a:off x="4024313" y="549592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73" name="Прямоугольник 867"/>
          <p:cNvSpPr>
            <a:spLocks noChangeArrowheads="1"/>
          </p:cNvSpPr>
          <p:nvPr/>
        </p:nvSpPr>
        <p:spPr bwMode="auto">
          <a:xfrm>
            <a:off x="4640263" y="5495925"/>
            <a:ext cx="214312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74" name="Прямоугольник 868"/>
          <p:cNvSpPr>
            <a:spLocks noChangeArrowheads="1"/>
          </p:cNvSpPr>
          <p:nvPr/>
        </p:nvSpPr>
        <p:spPr bwMode="auto">
          <a:xfrm>
            <a:off x="4714875" y="5495925"/>
            <a:ext cx="214313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870" name="Скругленный прямоугольник 869"/>
          <p:cNvSpPr/>
          <p:nvPr/>
        </p:nvSpPr>
        <p:spPr>
          <a:xfrm>
            <a:off x="3633788" y="5622925"/>
            <a:ext cx="1223962" cy="71438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1" name="Скругленный прямоугольник 870"/>
          <p:cNvSpPr/>
          <p:nvPr/>
        </p:nvSpPr>
        <p:spPr>
          <a:xfrm>
            <a:off x="3714750" y="5621338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2" name="Скругленный прямоугольник 871"/>
          <p:cNvSpPr/>
          <p:nvPr/>
        </p:nvSpPr>
        <p:spPr>
          <a:xfrm>
            <a:off x="3870325" y="5622925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3" name="Скругленный прямоугольник 872"/>
          <p:cNvSpPr/>
          <p:nvPr/>
        </p:nvSpPr>
        <p:spPr>
          <a:xfrm>
            <a:off x="3940175" y="5621338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4" name="Скругленный прямоугольник 873"/>
          <p:cNvSpPr/>
          <p:nvPr/>
        </p:nvSpPr>
        <p:spPr>
          <a:xfrm>
            <a:off x="4092575" y="5622925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5" name="Скругленный прямоугольник 874"/>
          <p:cNvSpPr/>
          <p:nvPr/>
        </p:nvSpPr>
        <p:spPr>
          <a:xfrm>
            <a:off x="4714875" y="5621338"/>
            <a:ext cx="71438" cy="7143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6" name="Скругленный прямоугольник 875"/>
          <p:cNvSpPr/>
          <p:nvPr/>
        </p:nvSpPr>
        <p:spPr>
          <a:xfrm>
            <a:off x="4784725" y="5622925"/>
            <a:ext cx="71438" cy="7143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482" name="Прямоугольник 876"/>
          <p:cNvSpPr>
            <a:spLocks noChangeArrowheads="1"/>
          </p:cNvSpPr>
          <p:nvPr/>
        </p:nvSpPr>
        <p:spPr bwMode="auto">
          <a:xfrm>
            <a:off x="3644900" y="5575300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83" name="Прямоугольник 877"/>
          <p:cNvSpPr>
            <a:spLocks noChangeArrowheads="1"/>
          </p:cNvSpPr>
          <p:nvPr/>
        </p:nvSpPr>
        <p:spPr bwMode="auto">
          <a:xfrm>
            <a:off x="3800475" y="5575300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84" name="Прямоугольник 878"/>
          <p:cNvSpPr>
            <a:spLocks noChangeArrowheads="1"/>
          </p:cNvSpPr>
          <p:nvPr/>
        </p:nvSpPr>
        <p:spPr bwMode="auto">
          <a:xfrm>
            <a:off x="3871913" y="5575300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85" name="Прямоугольник 879"/>
          <p:cNvSpPr>
            <a:spLocks noChangeArrowheads="1"/>
          </p:cNvSpPr>
          <p:nvPr/>
        </p:nvSpPr>
        <p:spPr bwMode="auto">
          <a:xfrm>
            <a:off x="4024313" y="5575300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86" name="Прямоугольник 880"/>
          <p:cNvSpPr>
            <a:spLocks noChangeArrowheads="1"/>
          </p:cNvSpPr>
          <p:nvPr/>
        </p:nvSpPr>
        <p:spPr bwMode="auto">
          <a:xfrm>
            <a:off x="4640263" y="5575300"/>
            <a:ext cx="214312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49487" name="Прямоугольник 881"/>
          <p:cNvSpPr>
            <a:spLocks noChangeArrowheads="1"/>
          </p:cNvSpPr>
          <p:nvPr/>
        </p:nvSpPr>
        <p:spPr bwMode="auto">
          <a:xfrm>
            <a:off x="4714875" y="5575300"/>
            <a:ext cx="2143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00" b="1">
                <a:solidFill>
                  <a:srgbClr val="C00000"/>
                </a:solidFill>
              </a:rPr>
              <a:t>∆</a:t>
            </a:r>
            <a:endParaRPr lang="ru-RU" sz="500">
              <a:solidFill>
                <a:srgbClr val="C00000"/>
              </a:solidFill>
            </a:endParaRPr>
          </a:p>
        </p:txBody>
      </p:sp>
      <p:sp>
        <p:nvSpPr>
          <p:cNvPr id="896" name="Скругленный прямоугольник 895"/>
          <p:cNvSpPr/>
          <p:nvPr/>
        </p:nvSpPr>
        <p:spPr>
          <a:xfrm>
            <a:off x="3643313" y="3989388"/>
            <a:ext cx="795337" cy="357187"/>
          </a:xfrm>
          <a:prstGeom prst="roundRect">
            <a:avLst>
              <a:gd name="adj" fmla="val 8900"/>
            </a:avLst>
          </a:prstGeom>
          <a:solidFill>
            <a:srgbClr val="FEFEFE"/>
          </a:solidFill>
          <a:ln w="9525">
            <a:solidFill>
              <a:srgbClr val="9B55E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98" name="Прямая соединительная линия 897"/>
          <p:cNvCxnSpPr/>
          <p:nvPr/>
        </p:nvCxnSpPr>
        <p:spPr>
          <a:xfrm>
            <a:off x="3648075" y="3989388"/>
            <a:ext cx="785813" cy="357187"/>
          </a:xfrm>
          <a:prstGeom prst="line">
            <a:avLst/>
          </a:prstGeom>
          <a:ln>
            <a:solidFill>
              <a:srgbClr val="9B55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0" name="Прямая соединительная линия 899"/>
          <p:cNvCxnSpPr/>
          <p:nvPr/>
        </p:nvCxnSpPr>
        <p:spPr>
          <a:xfrm flipV="1">
            <a:off x="3649663" y="3989388"/>
            <a:ext cx="785812" cy="357187"/>
          </a:xfrm>
          <a:prstGeom prst="line">
            <a:avLst/>
          </a:prstGeom>
          <a:ln>
            <a:solidFill>
              <a:srgbClr val="9B55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5" name="Левая фигурная скобка 904"/>
          <p:cNvSpPr/>
          <p:nvPr/>
        </p:nvSpPr>
        <p:spPr>
          <a:xfrm>
            <a:off x="3500438" y="1774825"/>
            <a:ext cx="142875" cy="3929063"/>
          </a:xfrm>
          <a:prstGeom prst="leftBrace">
            <a:avLst>
              <a:gd name="adj1" fmla="val 343750"/>
              <a:gd name="adj2" fmla="val 50000"/>
            </a:avLst>
          </a:prstGeom>
          <a:ln w="31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07" name="Прямая со стрелкой 906"/>
          <p:cNvCxnSpPr>
            <a:stCxn id="428" idx="3"/>
            <a:endCxn id="18" idx="1"/>
          </p:cNvCxnSpPr>
          <p:nvPr/>
        </p:nvCxnSpPr>
        <p:spPr>
          <a:xfrm flipV="1">
            <a:off x="4429125" y="1881188"/>
            <a:ext cx="776288" cy="0"/>
          </a:xfrm>
          <a:prstGeom prst="straightConnector1">
            <a:avLst/>
          </a:prstGeom>
          <a:ln w="3175">
            <a:solidFill>
              <a:srgbClr val="00206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493" name="Прямоугольник 907"/>
          <p:cNvSpPr>
            <a:spLocks noChangeArrowheads="1"/>
          </p:cNvSpPr>
          <p:nvPr/>
        </p:nvSpPr>
        <p:spPr bwMode="auto">
          <a:xfrm>
            <a:off x="2428875" y="2025650"/>
            <a:ext cx="9286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Сводная </a:t>
            </a:r>
            <a:br>
              <a:rPr lang="ru-RU" sz="800" b="1">
                <a:solidFill>
                  <a:srgbClr val="002060"/>
                </a:solidFill>
              </a:rPr>
            </a:br>
            <a:r>
              <a:rPr lang="ru-RU" sz="800" b="1">
                <a:solidFill>
                  <a:srgbClr val="002060"/>
                </a:solidFill>
              </a:rPr>
              <a:t>∆ обновлений </a:t>
            </a:r>
          </a:p>
        </p:txBody>
      </p:sp>
      <p:sp>
        <p:nvSpPr>
          <p:cNvPr id="49494" name="Прямоугольник 911"/>
          <p:cNvSpPr>
            <a:spLocks noChangeArrowheads="1"/>
          </p:cNvSpPr>
          <p:nvPr/>
        </p:nvSpPr>
        <p:spPr bwMode="auto">
          <a:xfrm>
            <a:off x="3571875" y="1558925"/>
            <a:ext cx="12858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 b="1">
                <a:solidFill>
                  <a:srgbClr val="002060"/>
                </a:solidFill>
              </a:rPr>
              <a:t>Пакеты обновлений </a:t>
            </a:r>
          </a:p>
        </p:txBody>
      </p:sp>
      <p:sp>
        <p:nvSpPr>
          <p:cNvPr id="49495" name="Прямоугольник 919"/>
          <p:cNvSpPr>
            <a:spLocks noChangeArrowheads="1"/>
          </p:cNvSpPr>
          <p:nvPr/>
        </p:nvSpPr>
        <p:spPr bwMode="auto">
          <a:xfrm>
            <a:off x="3571875" y="3989388"/>
            <a:ext cx="9286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>
                <a:solidFill>
                  <a:srgbClr val="002060"/>
                </a:solidFill>
              </a:rPr>
              <a:t>Нет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потребности</a:t>
            </a:r>
          </a:p>
        </p:txBody>
      </p:sp>
      <p:sp>
        <p:nvSpPr>
          <p:cNvPr id="49496" name="Прямоугольник 920"/>
          <p:cNvSpPr>
            <a:spLocks noChangeArrowheads="1"/>
          </p:cNvSpPr>
          <p:nvPr/>
        </p:nvSpPr>
        <p:spPr bwMode="auto">
          <a:xfrm>
            <a:off x="2143125" y="2209800"/>
            <a:ext cx="9286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002060"/>
                </a:solidFill>
              </a:rPr>
              <a:t>∆</a:t>
            </a:r>
          </a:p>
        </p:txBody>
      </p:sp>
      <p:sp>
        <p:nvSpPr>
          <p:cNvPr id="49497" name="Прямоугольник 921"/>
          <p:cNvSpPr>
            <a:spLocks noChangeArrowheads="1"/>
          </p:cNvSpPr>
          <p:nvPr/>
        </p:nvSpPr>
        <p:spPr bwMode="auto">
          <a:xfrm>
            <a:off x="2143125" y="2924175"/>
            <a:ext cx="1285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002060"/>
                </a:solidFill>
              </a:rPr>
              <a:t>РВД</a:t>
            </a:r>
          </a:p>
        </p:txBody>
      </p:sp>
      <p:sp>
        <p:nvSpPr>
          <p:cNvPr id="49498" name="Прямоугольник 922"/>
          <p:cNvSpPr>
            <a:spLocks noChangeArrowheads="1"/>
          </p:cNvSpPr>
          <p:nvPr/>
        </p:nvSpPr>
        <p:spPr bwMode="auto">
          <a:xfrm>
            <a:off x="2238375" y="3775075"/>
            <a:ext cx="1285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ID-ID</a:t>
            </a:r>
            <a:endParaRPr lang="ru-RU" sz="3200">
              <a:solidFill>
                <a:srgbClr val="002060"/>
              </a:solidFill>
            </a:endParaRPr>
          </a:p>
        </p:txBody>
      </p:sp>
      <p:sp>
        <p:nvSpPr>
          <p:cNvPr id="49499" name="Прямоугольник 923"/>
          <p:cNvSpPr>
            <a:spLocks noChangeArrowheads="1"/>
          </p:cNvSpPr>
          <p:nvPr/>
        </p:nvSpPr>
        <p:spPr bwMode="auto">
          <a:xfrm>
            <a:off x="2193925" y="4632325"/>
            <a:ext cx="1285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solidFill>
                  <a:srgbClr val="002060"/>
                </a:solidFill>
              </a:rPr>
              <a:t>НСИ</a:t>
            </a:r>
          </a:p>
        </p:txBody>
      </p:sp>
      <p:sp>
        <p:nvSpPr>
          <p:cNvPr id="49500" name="TextBox 940"/>
          <p:cNvSpPr txBox="1">
            <a:spLocks noChangeArrowheads="1"/>
          </p:cNvSpPr>
          <p:nvPr/>
        </p:nvSpPr>
        <p:spPr bwMode="auto">
          <a:xfrm>
            <a:off x="4786313" y="1241425"/>
            <a:ext cx="12588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2060"/>
                </a:solidFill>
              </a:rPr>
              <a:t>ИР- потребители</a:t>
            </a:r>
          </a:p>
        </p:txBody>
      </p:sp>
      <p:sp>
        <p:nvSpPr>
          <p:cNvPr id="49501" name="Прямоугольник 354"/>
          <p:cNvSpPr>
            <a:spLocks noChangeArrowheads="1"/>
          </p:cNvSpPr>
          <p:nvPr/>
        </p:nvSpPr>
        <p:spPr bwMode="auto">
          <a:xfrm>
            <a:off x="0" y="6286500"/>
            <a:ext cx="91440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solidFill>
                  <a:srgbClr val="002060"/>
                </a:solidFill>
                <a:cs typeface="Times New Roman" pitchFamily="18" charset="0"/>
              </a:rPr>
              <a:t>Подход  направлен на оптимизацию сбора, обработки информации и обеспечение актуальности данных в ресурсах! </a:t>
            </a:r>
            <a:endParaRPr lang="ru-RU" sz="1200" b="1"/>
          </a:p>
        </p:txBody>
      </p:sp>
      <p:sp>
        <p:nvSpPr>
          <p:cNvPr id="356" name="Номер слайда 16"/>
          <p:cNvSpPr txBox="1">
            <a:spLocks/>
          </p:cNvSpPr>
          <p:nvPr/>
        </p:nvSpPr>
        <p:spPr>
          <a:xfrm>
            <a:off x="7010400" y="6572250"/>
            <a:ext cx="2133600" cy="28575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EEF073C-4F1B-41B0-A6CB-8E64CDE9684E}" type="slidenum">
              <a:rPr lang="ru-RU" sz="8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57" name="Прямоугольник 356"/>
          <p:cNvSpPr/>
          <p:nvPr/>
        </p:nvSpPr>
        <p:spPr>
          <a:xfrm>
            <a:off x="5962650" y="1143000"/>
            <a:ext cx="3143250" cy="51704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7800">
              <a:defRPr/>
            </a:pPr>
            <a:r>
              <a:rPr lang="ru-RU" sz="11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Обмен данными через единую систему предполагает:</a:t>
            </a:r>
          </a:p>
          <a:p>
            <a:pPr indent="266700" algn="just">
              <a:defRPr/>
            </a:pPr>
            <a:endParaRPr lang="ru-RU" sz="1100" b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28600" indent="-1397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хранение ежедневных ∆ обновлений </a:t>
            </a:r>
            <a:b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одной системе, а не каждым ресурсом</a:t>
            </a:r>
          </a:p>
          <a:p>
            <a:pPr marL="228600" indent="-1397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генерацию отчетов-выгрузок по записям</a:t>
            </a:r>
            <a:b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зависимости от потребности через единую модель данных, а не каждым</a:t>
            </a:r>
          </a:p>
          <a:p>
            <a:pPr marL="228600" indent="-1397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хранение связей </a:t>
            </a:r>
            <a:r>
              <a:rPr lang="en-US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что позволяет очищать отчеты от </a:t>
            </a:r>
            <a:r>
              <a:rPr lang="ru-RU" sz="11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необновленных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данных – не нужно всем ежедневно сверять все записи </a:t>
            </a:r>
          </a:p>
          <a:p>
            <a:pPr marL="228600" indent="-1397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переход на унифицированные форматы, там где имеет место обмен данными</a:t>
            </a:r>
          </a:p>
          <a:p>
            <a:pPr marL="228600" indent="-1397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упрощение процесса включения эталонных </a:t>
            </a:r>
            <a:r>
              <a:rPr lang="en-US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ID </a:t>
            </a: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ресурсы. Возможно обогащение данных</a:t>
            </a:r>
            <a:b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sz="11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1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Вывод:</a:t>
            </a:r>
          </a:p>
          <a:p>
            <a:pPr marL="228600" indent="-228600" algn="ctr">
              <a:defRPr/>
            </a:pPr>
            <a:endParaRPr lang="ru-RU" sz="1100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marL="228600" lvl="3" indent="-1397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единая система разгрузит ОИВ  </a:t>
            </a:r>
            <a:b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 непрофильной деятельности </a:t>
            </a:r>
            <a:b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(сервисы выгрузок, ∆ обновлений, </a:t>
            </a:r>
            <a:b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отчеты потребителям и пр.) и позволит сосредоточить работу над улучшением качества эталонных данных</a:t>
            </a:r>
          </a:p>
          <a:p>
            <a:pPr marL="228600" lvl="3" indent="-139700">
              <a:buFont typeface="Wingdings" pitchFamily="2" charset="2"/>
              <a:buChar char="§"/>
              <a:defRPr/>
            </a:pPr>
            <a:r>
              <a:rPr lang="ru-RU" sz="11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уполномоченному органу  необходимо создать систему и обеспечить взаимодействие с ней участников обмена </a:t>
            </a:r>
          </a:p>
        </p:txBody>
      </p:sp>
      <p:grpSp>
        <p:nvGrpSpPr>
          <p:cNvPr id="49504" name="Группа 362"/>
          <p:cNvGrpSpPr>
            <a:grpSpLocks/>
          </p:cNvGrpSpPr>
          <p:nvPr/>
        </p:nvGrpSpPr>
        <p:grpSpPr bwMode="auto">
          <a:xfrm>
            <a:off x="2570163" y="2774950"/>
            <a:ext cx="930275" cy="2781300"/>
            <a:chOff x="2570878" y="2775131"/>
            <a:chExt cx="929489" cy="2781596"/>
          </a:xfrm>
        </p:grpSpPr>
        <p:cxnSp>
          <p:nvCxnSpPr>
            <p:cNvPr id="936" name="Прямая соединительная линия 935"/>
            <p:cNvCxnSpPr/>
            <p:nvPr/>
          </p:nvCxnSpPr>
          <p:spPr>
            <a:xfrm rot="5400000">
              <a:off x="1249937" y="4096072"/>
              <a:ext cx="2643469" cy="1586"/>
            </a:xfrm>
            <a:prstGeom prst="line">
              <a:avLst/>
            </a:prstGeom>
            <a:ln w="31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" name="Прямая соединительная линия 939"/>
            <p:cNvCxnSpPr>
              <a:endCxn id="905" idx="1"/>
            </p:cNvCxnSpPr>
            <p:nvPr/>
          </p:nvCxnSpPr>
          <p:spPr>
            <a:xfrm rot="5400000" flipH="1" flipV="1">
              <a:off x="2518529" y="4435176"/>
              <a:ext cx="1678166" cy="285509"/>
            </a:xfrm>
            <a:prstGeom prst="line">
              <a:avLst/>
            </a:prstGeom>
            <a:ln w="3175">
              <a:solidFill>
                <a:srgbClr val="002060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9" name="Дуга 358"/>
            <p:cNvSpPr/>
            <p:nvPr/>
          </p:nvSpPr>
          <p:spPr>
            <a:xfrm rot="10800000">
              <a:off x="2572464" y="5283648"/>
              <a:ext cx="285509" cy="271492"/>
            </a:xfrm>
            <a:prstGeom prst="arc">
              <a:avLst/>
            </a:prstGeom>
            <a:ln w="31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60" name="Дуга 359"/>
            <p:cNvSpPr/>
            <p:nvPr/>
          </p:nvSpPr>
          <p:spPr>
            <a:xfrm rot="6013175">
              <a:off x="2911738" y="5248849"/>
              <a:ext cx="344524" cy="271233"/>
            </a:xfrm>
            <a:prstGeom prst="arc">
              <a:avLst>
                <a:gd name="adj1" fmla="val 16200000"/>
                <a:gd name="adj2" fmla="val 21088776"/>
              </a:avLst>
            </a:prstGeom>
            <a:ln w="31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362" name="Прямая соединительная линия 361"/>
            <p:cNvCxnSpPr>
              <a:stCxn id="359" idx="0"/>
              <a:endCxn id="360" idx="2"/>
            </p:cNvCxnSpPr>
            <p:nvPr/>
          </p:nvCxnSpPr>
          <p:spPr>
            <a:xfrm>
              <a:off x="2715218" y="5555140"/>
              <a:ext cx="363231" cy="0"/>
            </a:xfrm>
            <a:prstGeom prst="line">
              <a:avLst/>
            </a:prstGeom>
            <a:ln w="31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Полилиния 275"/>
          <p:cNvSpPr/>
          <p:nvPr/>
        </p:nvSpPr>
        <p:spPr>
          <a:xfrm>
            <a:off x="3476625" y="5251450"/>
            <a:ext cx="1071563" cy="909638"/>
          </a:xfrm>
          <a:custGeom>
            <a:avLst/>
            <a:gdLst>
              <a:gd name="connsiteX0" fmla="*/ 228600 w 1071563"/>
              <a:gd name="connsiteY0" fmla="*/ 87312 h 909637"/>
              <a:gd name="connsiteX1" fmla="*/ 581025 w 1071563"/>
              <a:gd name="connsiteY1" fmla="*/ 11112 h 909637"/>
              <a:gd name="connsiteX2" fmla="*/ 990600 w 1071563"/>
              <a:gd name="connsiteY2" fmla="*/ 153987 h 909637"/>
              <a:gd name="connsiteX3" fmla="*/ 1038225 w 1071563"/>
              <a:gd name="connsiteY3" fmla="*/ 573087 h 909637"/>
              <a:gd name="connsiteX4" fmla="*/ 790575 w 1071563"/>
              <a:gd name="connsiteY4" fmla="*/ 858837 h 909637"/>
              <a:gd name="connsiteX5" fmla="*/ 0 w 1071563"/>
              <a:gd name="connsiteY5" fmla="*/ 877887 h 90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1563" h="909637">
                <a:moveTo>
                  <a:pt x="228600" y="87312"/>
                </a:moveTo>
                <a:cubicBezTo>
                  <a:pt x="341312" y="43656"/>
                  <a:pt x="454025" y="0"/>
                  <a:pt x="581025" y="11112"/>
                </a:cubicBezTo>
                <a:cubicBezTo>
                  <a:pt x="708025" y="22224"/>
                  <a:pt x="914400" y="60325"/>
                  <a:pt x="990600" y="153987"/>
                </a:cubicBezTo>
                <a:cubicBezTo>
                  <a:pt x="1066800" y="247650"/>
                  <a:pt x="1071563" y="455612"/>
                  <a:pt x="1038225" y="573087"/>
                </a:cubicBezTo>
                <a:cubicBezTo>
                  <a:pt x="1004888" y="690562"/>
                  <a:pt x="963612" y="808037"/>
                  <a:pt x="790575" y="858837"/>
                </a:cubicBezTo>
                <a:cubicBezTo>
                  <a:pt x="617538" y="909637"/>
                  <a:pt x="308769" y="893762"/>
                  <a:pt x="0" y="877887"/>
                </a:cubicBezTo>
              </a:path>
            </a:pathLst>
          </a:custGeom>
          <a:ln>
            <a:solidFill>
              <a:srgbClr val="C0000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302125" y="1895475"/>
            <a:ext cx="785813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179" name="TextBox 65"/>
          <p:cNvSpPr txBox="1">
            <a:spLocks noChangeArrowheads="1"/>
          </p:cNvSpPr>
          <p:nvPr/>
        </p:nvSpPr>
        <p:spPr bwMode="auto">
          <a:xfrm>
            <a:off x="142875" y="1143000"/>
            <a:ext cx="88630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rgbClr val="002060"/>
                </a:solidFill>
              </a:rPr>
              <a:t>Базовый  для </a:t>
            </a:r>
            <a:r>
              <a:rPr lang="en-US" sz="1400">
                <a:solidFill>
                  <a:srgbClr val="002060"/>
                </a:solidFill>
              </a:rPr>
              <a:t>I</a:t>
            </a:r>
            <a:r>
              <a:rPr lang="ru-RU" sz="1400">
                <a:solidFill>
                  <a:srgbClr val="002060"/>
                </a:solidFill>
              </a:rPr>
              <a:t> и </a:t>
            </a:r>
            <a:r>
              <a:rPr lang="en-US" sz="1400">
                <a:solidFill>
                  <a:srgbClr val="002060"/>
                </a:solidFill>
              </a:rPr>
              <a:t>II </a:t>
            </a:r>
            <a:r>
              <a:rPr lang="ru-RU" sz="1400">
                <a:solidFill>
                  <a:srgbClr val="002060"/>
                </a:solidFill>
              </a:rPr>
              <a:t>вариантов: по мере обновления данных включать эталонные </a:t>
            </a:r>
            <a:r>
              <a:rPr lang="en-US" sz="1400">
                <a:solidFill>
                  <a:srgbClr val="002060"/>
                </a:solidFill>
              </a:rPr>
              <a:t>ID </a:t>
            </a:r>
            <a:r>
              <a:rPr lang="ru-RU" sz="1400">
                <a:solidFill>
                  <a:srgbClr val="002060"/>
                </a:solidFill>
              </a:rPr>
              <a:t> в ресурсы </a:t>
            </a:r>
          </a:p>
        </p:txBody>
      </p:sp>
      <p:sp>
        <p:nvSpPr>
          <p:cNvPr id="50180" name="TextBox 67"/>
          <p:cNvSpPr txBox="1">
            <a:spLocks noChangeArrowheads="1"/>
          </p:cNvSpPr>
          <p:nvPr/>
        </p:nvSpPr>
        <p:spPr bwMode="auto">
          <a:xfrm>
            <a:off x="2714625" y="1539875"/>
            <a:ext cx="14033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2060"/>
                </a:solidFill>
              </a:rPr>
              <a:t>ресурсы - эталоны</a:t>
            </a:r>
          </a:p>
        </p:txBody>
      </p:sp>
      <p:sp>
        <p:nvSpPr>
          <p:cNvPr id="50181" name="TextBox 69"/>
          <p:cNvSpPr txBox="1">
            <a:spLocks noChangeArrowheads="1"/>
          </p:cNvSpPr>
          <p:nvPr/>
        </p:nvSpPr>
        <p:spPr bwMode="auto">
          <a:xfrm>
            <a:off x="4425950" y="1970088"/>
            <a:ext cx="7143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4302125" y="3252788"/>
            <a:ext cx="785813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183" name="TextBox 124"/>
          <p:cNvSpPr txBox="1">
            <a:spLocks noChangeArrowheads="1"/>
          </p:cNvSpPr>
          <p:nvPr/>
        </p:nvSpPr>
        <p:spPr bwMode="auto">
          <a:xfrm>
            <a:off x="4211638" y="1539875"/>
            <a:ext cx="16637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2060"/>
                </a:solidFill>
              </a:rPr>
              <a:t>ресурсы - потребители</a:t>
            </a:r>
          </a:p>
        </p:txBody>
      </p:sp>
      <p:sp>
        <p:nvSpPr>
          <p:cNvPr id="50184" name="TextBox 173"/>
          <p:cNvSpPr txBox="1">
            <a:spLocks noChangeArrowheads="1"/>
          </p:cNvSpPr>
          <p:nvPr/>
        </p:nvSpPr>
        <p:spPr bwMode="auto">
          <a:xfrm>
            <a:off x="4316413" y="3255963"/>
            <a:ext cx="8334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>
                <a:solidFill>
                  <a:srgbClr val="002060"/>
                </a:solidFill>
              </a:rPr>
              <a:t>ИНН,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СНИЛС</a:t>
            </a:r>
          </a:p>
        </p:txBody>
      </p:sp>
      <p:sp>
        <p:nvSpPr>
          <p:cNvPr id="50185" name="TextBox 176"/>
          <p:cNvSpPr txBox="1">
            <a:spLocks noChangeArrowheads="1"/>
          </p:cNvSpPr>
          <p:nvPr/>
        </p:nvSpPr>
        <p:spPr bwMode="auto">
          <a:xfrm>
            <a:off x="4211638" y="2344738"/>
            <a:ext cx="9286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>
                <a:solidFill>
                  <a:srgbClr val="002060"/>
                </a:solidFill>
              </a:rPr>
              <a:t> СНИЛС, </a:t>
            </a:r>
            <a:br>
              <a:rPr lang="ru-RU" sz="800">
                <a:solidFill>
                  <a:srgbClr val="002060"/>
                </a:solidFill>
              </a:rPr>
            </a:br>
            <a:r>
              <a:rPr lang="ru-RU" sz="800">
                <a:solidFill>
                  <a:srgbClr val="002060"/>
                </a:solidFill>
              </a:rPr>
              <a:t> № паспорта</a:t>
            </a:r>
          </a:p>
        </p:txBody>
      </p:sp>
      <p:sp>
        <p:nvSpPr>
          <p:cNvPr id="50186" name="TextBox 178"/>
          <p:cNvSpPr txBox="1">
            <a:spLocks noChangeArrowheads="1"/>
          </p:cNvSpPr>
          <p:nvPr/>
        </p:nvSpPr>
        <p:spPr bwMode="auto">
          <a:xfrm>
            <a:off x="4325938" y="3781425"/>
            <a:ext cx="8572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 № кадастр.</a:t>
            </a:r>
          </a:p>
        </p:txBody>
      </p:sp>
      <p:sp>
        <p:nvSpPr>
          <p:cNvPr id="50187" name="TextBox 180"/>
          <p:cNvSpPr txBox="1">
            <a:spLocks noChangeArrowheads="1"/>
          </p:cNvSpPr>
          <p:nvPr/>
        </p:nvSpPr>
        <p:spPr bwMode="auto">
          <a:xfrm>
            <a:off x="4497388" y="2857500"/>
            <a:ext cx="5715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</a:t>
            </a:r>
          </a:p>
        </p:txBody>
      </p:sp>
      <p:sp>
        <p:nvSpPr>
          <p:cNvPr id="183" name="Скругленный прямоугольник 182"/>
          <p:cNvSpPr/>
          <p:nvPr/>
        </p:nvSpPr>
        <p:spPr>
          <a:xfrm>
            <a:off x="4302125" y="2335213"/>
            <a:ext cx="785813" cy="357187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5" name="Скругленный прямоугольник 184"/>
          <p:cNvSpPr/>
          <p:nvPr/>
        </p:nvSpPr>
        <p:spPr>
          <a:xfrm>
            <a:off x="4302125" y="3714750"/>
            <a:ext cx="785813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Скругленный прямоугольник 188"/>
          <p:cNvSpPr/>
          <p:nvPr/>
        </p:nvSpPr>
        <p:spPr>
          <a:xfrm>
            <a:off x="4302125" y="2797175"/>
            <a:ext cx="785813" cy="357188"/>
          </a:xfrm>
          <a:prstGeom prst="roundRect">
            <a:avLst>
              <a:gd name="adj" fmla="val 8900"/>
            </a:avLst>
          </a:prstGeom>
          <a:noFill/>
          <a:ln w="9525">
            <a:solidFill>
              <a:srgbClr val="41B14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8" name="Скругленный прямоугольник 217"/>
          <p:cNvSpPr/>
          <p:nvPr/>
        </p:nvSpPr>
        <p:spPr>
          <a:xfrm>
            <a:off x="3282950" y="1895475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192" name="TextBox 224"/>
          <p:cNvSpPr txBox="1">
            <a:spLocks noChangeArrowheads="1"/>
          </p:cNvSpPr>
          <p:nvPr/>
        </p:nvSpPr>
        <p:spPr bwMode="auto">
          <a:xfrm>
            <a:off x="3211513" y="1895475"/>
            <a:ext cx="785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</a:t>
            </a:r>
          </a:p>
          <a:p>
            <a:r>
              <a:rPr lang="en-US" sz="800">
                <a:solidFill>
                  <a:srgbClr val="002060"/>
                </a:solidFill>
              </a:rPr>
              <a:t>&gt;</a:t>
            </a:r>
            <a:r>
              <a:rPr lang="ru-RU" sz="800">
                <a:solidFill>
                  <a:srgbClr val="002060"/>
                </a:solidFill>
              </a:rPr>
              <a:t>14</a:t>
            </a:r>
            <a:r>
              <a:rPr lang="en-US" sz="800">
                <a:solidFill>
                  <a:srgbClr val="002060"/>
                </a:solidFill>
              </a:rPr>
              <a:t>5</a:t>
            </a:r>
            <a:r>
              <a:rPr lang="ru-RU" sz="800">
                <a:solidFill>
                  <a:srgbClr val="002060"/>
                </a:solidFill>
              </a:rPr>
              <a:t> млн. </a:t>
            </a:r>
            <a:endParaRPr lang="ru-RU" sz="700">
              <a:solidFill>
                <a:srgbClr val="002060"/>
              </a:solidFill>
            </a:endParaRPr>
          </a:p>
        </p:txBody>
      </p:sp>
      <p:sp>
        <p:nvSpPr>
          <p:cNvPr id="50193" name="TextBox 230"/>
          <p:cNvSpPr txBox="1">
            <a:spLocks noChangeArrowheads="1"/>
          </p:cNvSpPr>
          <p:nvPr/>
        </p:nvSpPr>
        <p:spPr bwMode="auto">
          <a:xfrm>
            <a:off x="2568575" y="1928813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ПФР</a:t>
            </a:r>
          </a:p>
        </p:txBody>
      </p:sp>
      <p:sp>
        <p:nvSpPr>
          <p:cNvPr id="50194" name="TextBox 231"/>
          <p:cNvSpPr txBox="1">
            <a:spLocks noChangeArrowheads="1"/>
          </p:cNvSpPr>
          <p:nvPr/>
        </p:nvSpPr>
        <p:spPr bwMode="auto">
          <a:xfrm>
            <a:off x="2568575" y="2424113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ФМС</a:t>
            </a:r>
          </a:p>
        </p:txBody>
      </p:sp>
      <p:sp>
        <p:nvSpPr>
          <p:cNvPr id="50195" name="TextBox 232"/>
          <p:cNvSpPr txBox="1">
            <a:spLocks noChangeArrowheads="1"/>
          </p:cNvSpPr>
          <p:nvPr/>
        </p:nvSpPr>
        <p:spPr bwMode="auto">
          <a:xfrm>
            <a:off x="2568575" y="2747963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ФНС</a:t>
            </a:r>
          </a:p>
        </p:txBody>
      </p:sp>
      <p:sp>
        <p:nvSpPr>
          <p:cNvPr id="50196" name="TextBox 233"/>
          <p:cNvSpPr txBox="1">
            <a:spLocks noChangeArrowheads="1"/>
          </p:cNvSpPr>
          <p:nvPr/>
        </p:nvSpPr>
        <p:spPr bwMode="auto">
          <a:xfrm>
            <a:off x="2568575" y="3371850"/>
            <a:ext cx="7858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Росреестр</a:t>
            </a:r>
          </a:p>
        </p:txBody>
      </p:sp>
      <p:pic>
        <p:nvPicPr>
          <p:cNvPr id="5019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3300" y="2752725"/>
            <a:ext cx="2000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4700" y="2752725"/>
            <a:ext cx="19843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0" name="Скругленный прямоугольник 219"/>
          <p:cNvSpPr/>
          <p:nvPr/>
        </p:nvSpPr>
        <p:spPr>
          <a:xfrm>
            <a:off x="3282950" y="2357438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200" name="TextBox 225"/>
          <p:cNvSpPr txBox="1">
            <a:spLocks noChangeArrowheads="1"/>
          </p:cNvSpPr>
          <p:nvPr/>
        </p:nvSpPr>
        <p:spPr bwMode="auto">
          <a:xfrm>
            <a:off x="3211513" y="2390775"/>
            <a:ext cx="785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паспорта</a:t>
            </a:r>
            <a:endParaRPr lang="en-US" sz="800">
              <a:solidFill>
                <a:srgbClr val="002060"/>
              </a:solidFill>
            </a:endParaRPr>
          </a:p>
          <a:p>
            <a:r>
              <a:rPr lang="en-US" sz="800">
                <a:solidFill>
                  <a:srgbClr val="002060"/>
                </a:solidFill>
              </a:rPr>
              <a:t>&gt; 1</a:t>
            </a:r>
            <a:r>
              <a:rPr lang="ru-RU" sz="800">
                <a:solidFill>
                  <a:srgbClr val="002060"/>
                </a:solidFill>
              </a:rPr>
              <a:t>2</a:t>
            </a:r>
            <a:r>
              <a:rPr lang="en-US" sz="800">
                <a:solidFill>
                  <a:srgbClr val="002060"/>
                </a:solidFill>
              </a:rPr>
              <a:t>0 </a:t>
            </a:r>
            <a:r>
              <a:rPr lang="ru-RU" sz="800">
                <a:solidFill>
                  <a:srgbClr val="002060"/>
                </a:solidFill>
              </a:rPr>
              <a:t>млн.</a:t>
            </a:r>
          </a:p>
        </p:txBody>
      </p:sp>
      <p:sp>
        <p:nvSpPr>
          <p:cNvPr id="219" name="Скругленный прямоугольник 218"/>
          <p:cNvSpPr/>
          <p:nvPr/>
        </p:nvSpPr>
        <p:spPr>
          <a:xfrm>
            <a:off x="3282950" y="3228975"/>
            <a:ext cx="714375" cy="357188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202" name="TextBox 227"/>
          <p:cNvSpPr txBox="1">
            <a:spLocks noChangeArrowheads="1"/>
          </p:cNvSpPr>
          <p:nvPr/>
        </p:nvSpPr>
        <p:spPr bwMode="auto">
          <a:xfrm>
            <a:off x="3211513" y="3214688"/>
            <a:ext cx="7858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№ кадастр.</a:t>
            </a:r>
          </a:p>
          <a:p>
            <a:r>
              <a:rPr lang="en-US" sz="800">
                <a:solidFill>
                  <a:srgbClr val="002060"/>
                </a:solidFill>
              </a:rPr>
              <a:t>&gt; 120 </a:t>
            </a:r>
            <a:r>
              <a:rPr lang="ru-RU" sz="800">
                <a:solidFill>
                  <a:srgbClr val="002060"/>
                </a:solidFill>
              </a:rPr>
              <a:t>млн.</a:t>
            </a:r>
          </a:p>
        </p:txBody>
      </p:sp>
      <p:sp>
        <p:nvSpPr>
          <p:cNvPr id="221" name="Скругленный прямоугольник 220"/>
          <p:cNvSpPr/>
          <p:nvPr/>
        </p:nvSpPr>
        <p:spPr>
          <a:xfrm>
            <a:off x="3282950" y="2786063"/>
            <a:ext cx="714375" cy="357187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204" name="TextBox 226"/>
          <p:cNvSpPr txBox="1">
            <a:spLocks noChangeArrowheads="1"/>
          </p:cNvSpPr>
          <p:nvPr/>
        </p:nvSpPr>
        <p:spPr bwMode="auto">
          <a:xfrm>
            <a:off x="3211513" y="2786063"/>
            <a:ext cx="642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ИНН ю.л.</a:t>
            </a:r>
          </a:p>
          <a:p>
            <a:r>
              <a:rPr lang="en-US" sz="800">
                <a:solidFill>
                  <a:srgbClr val="002060"/>
                </a:solidFill>
              </a:rPr>
              <a:t>&gt; 8 </a:t>
            </a:r>
            <a:r>
              <a:rPr lang="ru-RU" sz="800">
                <a:solidFill>
                  <a:srgbClr val="002060"/>
                </a:solidFill>
              </a:rPr>
              <a:t>млн.</a:t>
            </a:r>
          </a:p>
        </p:txBody>
      </p:sp>
      <p:cxnSp>
        <p:nvCxnSpPr>
          <p:cNvPr id="375" name="Прямая со стрелкой 374"/>
          <p:cNvCxnSpPr>
            <a:stCxn id="287" idx="0"/>
            <a:endCxn id="18" idx="3"/>
          </p:cNvCxnSpPr>
          <p:nvPr/>
        </p:nvCxnSpPr>
        <p:spPr>
          <a:xfrm rot="16200000" flipV="1">
            <a:off x="5296695" y="1866106"/>
            <a:ext cx="677862" cy="1095375"/>
          </a:xfrm>
          <a:prstGeom prst="straightConnector1">
            <a:avLst/>
          </a:prstGeom>
          <a:ln w="3175">
            <a:solidFill>
              <a:srgbClr val="00206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Прямая со стрелкой 381"/>
          <p:cNvCxnSpPr>
            <a:stCxn id="1026" idx="0"/>
            <a:endCxn id="183" idx="3"/>
          </p:cNvCxnSpPr>
          <p:nvPr/>
        </p:nvCxnSpPr>
        <p:spPr>
          <a:xfrm rot="16200000" flipV="1">
            <a:off x="5400676" y="2200275"/>
            <a:ext cx="239712" cy="865187"/>
          </a:xfrm>
          <a:prstGeom prst="straightConnector1">
            <a:avLst/>
          </a:prstGeom>
          <a:ln w="3175">
            <a:solidFill>
              <a:schemeClr val="accent2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Прямая со стрелкой 392"/>
          <p:cNvCxnSpPr>
            <a:stCxn id="1026" idx="1"/>
            <a:endCxn id="189" idx="3"/>
          </p:cNvCxnSpPr>
          <p:nvPr/>
        </p:nvCxnSpPr>
        <p:spPr>
          <a:xfrm rot="10800000" flipV="1">
            <a:off x="5087938" y="2909888"/>
            <a:ext cx="766762" cy="65087"/>
          </a:xfrm>
          <a:prstGeom prst="straightConnector1">
            <a:avLst/>
          </a:prstGeom>
          <a:ln w="3175">
            <a:solidFill>
              <a:srgbClr val="41B146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Прямая со стрелкой 403"/>
          <p:cNvCxnSpPr>
            <a:stCxn id="1026" idx="2"/>
            <a:endCxn id="109" idx="3"/>
          </p:cNvCxnSpPr>
          <p:nvPr/>
        </p:nvCxnSpPr>
        <p:spPr>
          <a:xfrm rot="5400000">
            <a:off x="5337969" y="2817019"/>
            <a:ext cx="365125" cy="865187"/>
          </a:xfrm>
          <a:prstGeom prst="straightConnector1">
            <a:avLst/>
          </a:prstGeom>
          <a:ln w="3175">
            <a:solidFill>
              <a:srgbClr val="00B0F0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Прямая со стрелкой 412"/>
          <p:cNvCxnSpPr>
            <a:stCxn id="287" idx="2"/>
            <a:endCxn id="185" idx="3"/>
          </p:cNvCxnSpPr>
          <p:nvPr/>
        </p:nvCxnSpPr>
        <p:spPr>
          <a:xfrm rot="5400000">
            <a:off x="5222082" y="2932906"/>
            <a:ext cx="827088" cy="1095375"/>
          </a:xfrm>
          <a:prstGeom prst="straightConnector1">
            <a:avLst/>
          </a:prstGeom>
          <a:ln w="3175">
            <a:solidFill>
              <a:schemeClr val="accent3">
                <a:lumMod val="75000"/>
              </a:schemeClr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210" name="Заголовок 1"/>
          <p:cNvSpPr txBox="1">
            <a:spLocks/>
          </p:cNvSpPr>
          <p:nvPr/>
        </p:nvSpPr>
        <p:spPr bwMode="auto">
          <a:xfrm>
            <a:off x="1214438" y="142875"/>
            <a:ext cx="707231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600">
                <a:solidFill>
                  <a:srgbClr val="C00000"/>
                </a:solidFill>
              </a:rPr>
              <a:t>Подходы к включению эталонных</a:t>
            </a:r>
            <a:r>
              <a:rPr lang="en-US" altLang="ru-RU" sz="1600">
                <a:solidFill>
                  <a:srgbClr val="C00000"/>
                </a:solidFill>
              </a:rPr>
              <a:t> </a:t>
            </a:r>
            <a:r>
              <a:rPr lang="ru-RU" altLang="ru-RU" sz="1600">
                <a:solidFill>
                  <a:srgbClr val="C00000"/>
                </a:solidFill>
              </a:rPr>
              <a:t>идентификаторов</a:t>
            </a:r>
            <a:r>
              <a:rPr lang="en-US" altLang="ru-RU" sz="1600">
                <a:solidFill>
                  <a:srgbClr val="C00000"/>
                </a:solidFill>
              </a:rPr>
              <a:t> </a:t>
            </a:r>
            <a:r>
              <a:rPr lang="ru-RU" altLang="ru-RU" sz="1600">
                <a:solidFill>
                  <a:srgbClr val="C00000"/>
                </a:solidFill>
              </a:rPr>
              <a:t/>
            </a:r>
            <a:br>
              <a:rPr lang="ru-RU" altLang="ru-RU" sz="1600">
                <a:solidFill>
                  <a:srgbClr val="C00000"/>
                </a:solidFill>
              </a:rPr>
            </a:br>
            <a:r>
              <a:rPr lang="ru-RU" altLang="ru-RU" sz="1600">
                <a:solidFill>
                  <a:srgbClr val="C00000"/>
                </a:solidFill>
              </a:rPr>
              <a:t>в информационные ресурсы </a:t>
            </a:r>
            <a:endParaRPr lang="en-US" altLang="ru-RU" sz="1600">
              <a:solidFill>
                <a:srgbClr val="C00000"/>
              </a:solidFill>
            </a:endParaRPr>
          </a:p>
        </p:txBody>
      </p:sp>
      <p:grpSp>
        <p:nvGrpSpPr>
          <p:cNvPr id="50211" name="Группа 169"/>
          <p:cNvGrpSpPr>
            <a:grpSpLocks/>
          </p:cNvGrpSpPr>
          <p:nvPr/>
        </p:nvGrpSpPr>
        <p:grpSpPr bwMode="auto">
          <a:xfrm>
            <a:off x="5192713" y="2062163"/>
            <a:ext cx="519112" cy="295275"/>
            <a:chOff x="3305165" y="1928802"/>
            <a:chExt cx="519117" cy="295578"/>
          </a:xfrm>
        </p:grpSpPr>
        <p:sp>
          <p:nvSpPr>
            <p:cNvPr id="366" name="Вертикальный свиток 365"/>
            <p:cNvSpPr/>
            <p:nvPr/>
          </p:nvSpPr>
          <p:spPr>
            <a:xfrm flipH="1">
              <a:off x="3305165" y="1928802"/>
              <a:ext cx="490542" cy="295578"/>
            </a:xfrm>
            <a:prstGeom prst="verticalScroll">
              <a:avLst>
                <a:gd name="adj" fmla="val 25000"/>
              </a:avLst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0252" name="TextBox 168"/>
            <p:cNvSpPr txBox="1">
              <a:spLocks noChangeArrowheads="1"/>
            </p:cNvSpPr>
            <p:nvPr/>
          </p:nvSpPr>
          <p:spPr bwMode="auto">
            <a:xfrm>
              <a:off x="3324216" y="2000240"/>
              <a:ext cx="50006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600">
                  <a:solidFill>
                    <a:srgbClr val="002060"/>
                  </a:solidFill>
                </a:rPr>
                <a:t>СНИЛС</a:t>
              </a:r>
            </a:p>
          </p:txBody>
        </p:sp>
      </p:grpSp>
      <p:grpSp>
        <p:nvGrpSpPr>
          <p:cNvPr id="50212" name="Группа 174"/>
          <p:cNvGrpSpPr>
            <a:grpSpLocks/>
          </p:cNvGrpSpPr>
          <p:nvPr/>
        </p:nvGrpSpPr>
        <p:grpSpPr bwMode="auto">
          <a:xfrm>
            <a:off x="5068888" y="2428875"/>
            <a:ext cx="500062" cy="242888"/>
            <a:chOff x="3357554" y="2329150"/>
            <a:chExt cx="500066" cy="242595"/>
          </a:xfrm>
        </p:grpSpPr>
        <p:sp>
          <p:nvSpPr>
            <p:cNvPr id="388" name="Вертикальный свиток 387"/>
            <p:cNvSpPr/>
            <p:nvPr/>
          </p:nvSpPr>
          <p:spPr>
            <a:xfrm flipH="1">
              <a:off x="3386129" y="2329150"/>
              <a:ext cx="400053" cy="242595"/>
            </a:xfrm>
            <a:prstGeom prst="verticalScroll">
              <a:avLst>
                <a:gd name="adj" fmla="val 25000"/>
              </a:avLst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0250" name="TextBox 170"/>
            <p:cNvSpPr txBox="1">
              <a:spLocks noChangeArrowheads="1"/>
            </p:cNvSpPr>
            <p:nvPr/>
          </p:nvSpPr>
          <p:spPr bwMode="auto">
            <a:xfrm>
              <a:off x="3357554" y="2386006"/>
              <a:ext cx="50006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600">
                  <a:solidFill>
                    <a:schemeClr val="accent2"/>
                  </a:solidFill>
                </a:rPr>
                <a:t>СНИЛС</a:t>
              </a:r>
            </a:p>
          </p:txBody>
        </p:sp>
      </p:grpSp>
      <p:grpSp>
        <p:nvGrpSpPr>
          <p:cNvPr id="50213" name="Группа 185"/>
          <p:cNvGrpSpPr>
            <a:grpSpLocks/>
          </p:cNvGrpSpPr>
          <p:nvPr/>
        </p:nvGrpSpPr>
        <p:grpSpPr bwMode="auto">
          <a:xfrm>
            <a:off x="5478463" y="2571750"/>
            <a:ext cx="500062" cy="214313"/>
            <a:chOff x="3338504" y="2357430"/>
            <a:chExt cx="500066" cy="214314"/>
          </a:xfrm>
        </p:grpSpPr>
        <p:sp>
          <p:nvSpPr>
            <p:cNvPr id="386" name="Вертикальный свиток 385"/>
            <p:cNvSpPr/>
            <p:nvPr/>
          </p:nvSpPr>
          <p:spPr>
            <a:xfrm flipH="1">
              <a:off x="3357554" y="2357430"/>
              <a:ext cx="428628" cy="214314"/>
            </a:xfrm>
            <a:prstGeom prst="verticalScroll">
              <a:avLst>
                <a:gd name="adj" fmla="val 25000"/>
              </a:avLst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0248" name="TextBox 177"/>
            <p:cNvSpPr txBox="1">
              <a:spLocks noChangeArrowheads="1"/>
            </p:cNvSpPr>
            <p:nvPr/>
          </p:nvSpPr>
          <p:spPr bwMode="auto">
            <a:xfrm>
              <a:off x="3338504" y="2381243"/>
              <a:ext cx="50006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600">
                  <a:solidFill>
                    <a:schemeClr val="accent2"/>
                  </a:solidFill>
                </a:rPr>
                <a:t>Паспорт</a:t>
              </a:r>
            </a:p>
          </p:txBody>
        </p:sp>
      </p:grpSp>
      <p:grpSp>
        <p:nvGrpSpPr>
          <p:cNvPr id="50214" name="Группа 187"/>
          <p:cNvGrpSpPr>
            <a:grpSpLocks/>
          </p:cNvGrpSpPr>
          <p:nvPr/>
        </p:nvGrpSpPr>
        <p:grpSpPr bwMode="auto">
          <a:xfrm>
            <a:off x="5302250" y="2833688"/>
            <a:ext cx="409575" cy="214312"/>
            <a:chOff x="3162290" y="2619369"/>
            <a:chExt cx="409578" cy="214314"/>
          </a:xfrm>
        </p:grpSpPr>
        <p:sp>
          <p:nvSpPr>
            <p:cNvPr id="400" name="Вертикальный свиток 399"/>
            <p:cNvSpPr/>
            <p:nvPr/>
          </p:nvSpPr>
          <p:spPr>
            <a:xfrm flipH="1">
              <a:off x="3162290" y="2619369"/>
              <a:ext cx="357191" cy="214314"/>
            </a:xfrm>
            <a:prstGeom prst="verticalScroll">
              <a:avLst>
                <a:gd name="adj" fmla="val 25000"/>
              </a:avLst>
            </a:prstGeom>
            <a:solidFill>
              <a:schemeClr val="bg1"/>
            </a:solidFill>
            <a:ln w="6350">
              <a:solidFill>
                <a:srgbClr val="41B1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0246" name="TextBox 186"/>
            <p:cNvSpPr txBox="1">
              <a:spLocks noChangeArrowheads="1"/>
            </p:cNvSpPr>
            <p:nvPr/>
          </p:nvSpPr>
          <p:spPr bwMode="auto">
            <a:xfrm>
              <a:off x="3171814" y="2643182"/>
              <a:ext cx="40005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600">
                  <a:solidFill>
                    <a:srgbClr val="009900"/>
                  </a:solidFill>
                </a:rPr>
                <a:t>ИНН</a:t>
              </a:r>
            </a:p>
          </p:txBody>
        </p:sp>
      </p:grpSp>
      <p:grpSp>
        <p:nvGrpSpPr>
          <p:cNvPr id="50215" name="Группа 193"/>
          <p:cNvGrpSpPr>
            <a:grpSpLocks/>
          </p:cNvGrpSpPr>
          <p:nvPr/>
        </p:nvGrpSpPr>
        <p:grpSpPr bwMode="auto">
          <a:xfrm>
            <a:off x="5140325" y="3186113"/>
            <a:ext cx="500063" cy="242887"/>
            <a:chOff x="3357554" y="2329150"/>
            <a:chExt cx="500066" cy="242595"/>
          </a:xfrm>
        </p:grpSpPr>
        <p:sp>
          <p:nvSpPr>
            <p:cNvPr id="195" name="Вертикальный свиток 194"/>
            <p:cNvSpPr/>
            <p:nvPr/>
          </p:nvSpPr>
          <p:spPr>
            <a:xfrm flipH="1">
              <a:off x="3386129" y="2329150"/>
              <a:ext cx="400052" cy="242595"/>
            </a:xfrm>
            <a:prstGeom prst="verticalScroll">
              <a:avLst>
                <a:gd name="adj" fmla="val 25000"/>
              </a:avLst>
            </a:prstGeom>
            <a:solidFill>
              <a:schemeClr val="bg1"/>
            </a:solidFill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00B0F0"/>
                </a:solidFill>
              </a:endParaRPr>
            </a:p>
          </p:txBody>
        </p:sp>
        <p:sp>
          <p:nvSpPr>
            <p:cNvPr id="50244" name="TextBox 195"/>
            <p:cNvSpPr txBox="1">
              <a:spLocks noChangeArrowheads="1"/>
            </p:cNvSpPr>
            <p:nvPr/>
          </p:nvSpPr>
          <p:spPr bwMode="auto">
            <a:xfrm>
              <a:off x="3357554" y="2386006"/>
              <a:ext cx="50006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600">
                  <a:solidFill>
                    <a:srgbClr val="00B0F0"/>
                  </a:solidFill>
                </a:rPr>
                <a:t>СНИЛС</a:t>
              </a:r>
            </a:p>
          </p:txBody>
        </p:sp>
      </p:grpSp>
      <p:grpSp>
        <p:nvGrpSpPr>
          <p:cNvPr id="50216" name="Группа 196"/>
          <p:cNvGrpSpPr>
            <a:grpSpLocks/>
          </p:cNvGrpSpPr>
          <p:nvPr/>
        </p:nvGrpSpPr>
        <p:grpSpPr bwMode="auto">
          <a:xfrm>
            <a:off x="5526088" y="3071813"/>
            <a:ext cx="409575" cy="214312"/>
            <a:chOff x="3162290" y="2619369"/>
            <a:chExt cx="409578" cy="214314"/>
          </a:xfrm>
        </p:grpSpPr>
        <p:sp>
          <p:nvSpPr>
            <p:cNvPr id="198" name="Вертикальный свиток 197"/>
            <p:cNvSpPr/>
            <p:nvPr/>
          </p:nvSpPr>
          <p:spPr>
            <a:xfrm flipH="1">
              <a:off x="3162290" y="2619369"/>
              <a:ext cx="357190" cy="214314"/>
            </a:xfrm>
            <a:prstGeom prst="verticalScroll">
              <a:avLst>
                <a:gd name="adj" fmla="val 25000"/>
              </a:avLst>
            </a:prstGeom>
            <a:solidFill>
              <a:schemeClr val="bg1"/>
            </a:solidFill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00B0F0"/>
                </a:solidFill>
              </a:endParaRPr>
            </a:p>
          </p:txBody>
        </p:sp>
        <p:sp>
          <p:nvSpPr>
            <p:cNvPr id="50242" name="TextBox 198"/>
            <p:cNvSpPr txBox="1">
              <a:spLocks noChangeArrowheads="1"/>
            </p:cNvSpPr>
            <p:nvPr/>
          </p:nvSpPr>
          <p:spPr bwMode="auto">
            <a:xfrm>
              <a:off x="3171814" y="2643182"/>
              <a:ext cx="400054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600">
                  <a:solidFill>
                    <a:srgbClr val="00B0F0"/>
                  </a:solidFill>
                </a:rPr>
                <a:t>ИНН</a:t>
              </a:r>
            </a:p>
          </p:txBody>
        </p:sp>
      </p:grpSp>
      <p:sp>
        <p:nvSpPr>
          <p:cNvPr id="50217" name="TextBox 199"/>
          <p:cNvSpPr txBox="1">
            <a:spLocks noChangeArrowheads="1"/>
          </p:cNvSpPr>
          <p:nvPr/>
        </p:nvSpPr>
        <p:spPr bwMode="auto">
          <a:xfrm>
            <a:off x="5854700" y="2214563"/>
            <a:ext cx="860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2060"/>
                </a:solidFill>
              </a:rPr>
              <a:t>Заявители</a:t>
            </a:r>
          </a:p>
        </p:txBody>
      </p:sp>
      <p:grpSp>
        <p:nvGrpSpPr>
          <p:cNvPr id="50218" name="Группа 201"/>
          <p:cNvGrpSpPr>
            <a:grpSpLocks/>
          </p:cNvGrpSpPr>
          <p:nvPr/>
        </p:nvGrpSpPr>
        <p:grpSpPr bwMode="auto">
          <a:xfrm>
            <a:off x="5202238" y="3538538"/>
            <a:ext cx="566737" cy="319087"/>
            <a:chOff x="3100377" y="3214687"/>
            <a:chExt cx="566742" cy="319861"/>
          </a:xfrm>
        </p:grpSpPr>
        <p:sp>
          <p:nvSpPr>
            <p:cNvPr id="417" name="Вертикальный свиток 416"/>
            <p:cNvSpPr/>
            <p:nvPr/>
          </p:nvSpPr>
          <p:spPr>
            <a:xfrm flipH="1">
              <a:off x="3100377" y="3214687"/>
              <a:ext cx="471491" cy="286443"/>
            </a:xfrm>
            <a:prstGeom prst="verticalScroll">
              <a:avLst>
                <a:gd name="adj" fmla="val 25000"/>
              </a:avLst>
            </a:prstGeom>
            <a:solidFill>
              <a:schemeClr val="bg1"/>
            </a:solidFill>
            <a:ln w="63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3105139" y="3257653"/>
              <a:ext cx="561980" cy="2768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" dirty="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+mn-cs"/>
                </a:rPr>
                <a:t> № кадастр.</a:t>
              </a:r>
              <a:endParaRPr lang="ru-RU" sz="600" dirty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+mn-cs"/>
              </a:endParaRPr>
            </a:p>
          </p:txBody>
        </p:sp>
      </p:grpSp>
      <p:sp>
        <p:nvSpPr>
          <p:cNvPr id="50219" name="TextBox 202"/>
          <p:cNvSpPr txBox="1">
            <a:spLocks noChangeArrowheads="1"/>
          </p:cNvSpPr>
          <p:nvPr/>
        </p:nvSpPr>
        <p:spPr bwMode="auto">
          <a:xfrm>
            <a:off x="142875" y="4286250"/>
            <a:ext cx="8858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rgbClr val="002060"/>
                </a:solidFill>
              </a:rPr>
              <a:t>Дополнительный для </a:t>
            </a:r>
            <a:r>
              <a:rPr lang="en-US" sz="1400">
                <a:solidFill>
                  <a:srgbClr val="002060"/>
                </a:solidFill>
              </a:rPr>
              <a:t>II</a:t>
            </a:r>
            <a:r>
              <a:rPr lang="ru-RU" sz="1400">
                <a:solidFill>
                  <a:srgbClr val="002060"/>
                </a:solidFill>
              </a:rPr>
              <a:t> варианта: «обогащение данных»  за счет доступа ко всем ресурсам</a:t>
            </a:r>
          </a:p>
        </p:txBody>
      </p:sp>
      <p:sp>
        <p:nvSpPr>
          <p:cNvPr id="204" name="Скругленный прямоугольник 203"/>
          <p:cNvSpPr/>
          <p:nvPr/>
        </p:nvSpPr>
        <p:spPr>
          <a:xfrm>
            <a:off x="4286250" y="5148263"/>
            <a:ext cx="857250" cy="390525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7" name="Скругленный прямоугольник 206"/>
          <p:cNvSpPr/>
          <p:nvPr/>
        </p:nvSpPr>
        <p:spPr>
          <a:xfrm>
            <a:off x="2857500" y="5148263"/>
            <a:ext cx="857250" cy="390525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222" name="TextBox 207"/>
          <p:cNvSpPr txBox="1">
            <a:spLocks noChangeArrowheads="1"/>
          </p:cNvSpPr>
          <p:nvPr/>
        </p:nvSpPr>
        <p:spPr bwMode="auto">
          <a:xfrm>
            <a:off x="2928938" y="5181600"/>
            <a:ext cx="7858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СНИЛС</a:t>
            </a:r>
          </a:p>
        </p:txBody>
      </p:sp>
      <p:sp>
        <p:nvSpPr>
          <p:cNvPr id="50223" name="TextBox 212"/>
          <p:cNvSpPr txBox="1">
            <a:spLocks noChangeArrowheads="1"/>
          </p:cNvSpPr>
          <p:nvPr/>
        </p:nvSpPr>
        <p:spPr bwMode="auto">
          <a:xfrm flipH="1">
            <a:off x="3000375" y="4754563"/>
            <a:ext cx="4953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002060"/>
                </a:solidFill>
              </a:rPr>
              <a:t>ИР1</a:t>
            </a:r>
          </a:p>
        </p:txBody>
      </p:sp>
      <p:sp>
        <p:nvSpPr>
          <p:cNvPr id="50224" name="TextBox 213"/>
          <p:cNvSpPr txBox="1">
            <a:spLocks noChangeArrowheads="1"/>
          </p:cNvSpPr>
          <p:nvPr/>
        </p:nvSpPr>
        <p:spPr bwMode="auto">
          <a:xfrm>
            <a:off x="4495800" y="4754563"/>
            <a:ext cx="4333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2060"/>
                </a:solidFill>
              </a:rPr>
              <a:t>ИР2</a:t>
            </a:r>
          </a:p>
        </p:txBody>
      </p:sp>
      <p:cxnSp>
        <p:nvCxnSpPr>
          <p:cNvPr id="215" name="Прямая со стрелкой 214"/>
          <p:cNvCxnSpPr>
            <a:stCxn id="1027" idx="1"/>
            <a:endCxn id="204" idx="3"/>
          </p:cNvCxnSpPr>
          <p:nvPr/>
        </p:nvCxnSpPr>
        <p:spPr>
          <a:xfrm rot="10800000" flipV="1">
            <a:off x="5143500" y="5343525"/>
            <a:ext cx="985838" cy="0"/>
          </a:xfrm>
          <a:prstGeom prst="straightConnector1">
            <a:avLst/>
          </a:prstGeom>
          <a:ln w="3175">
            <a:solidFill>
              <a:schemeClr val="bg1">
                <a:lumMod val="75000"/>
              </a:schemeClr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226" name="Группа 209"/>
          <p:cNvGrpSpPr>
            <a:grpSpLocks/>
          </p:cNvGrpSpPr>
          <p:nvPr/>
        </p:nvGrpSpPr>
        <p:grpSpPr bwMode="auto">
          <a:xfrm>
            <a:off x="5410200" y="5181600"/>
            <a:ext cx="519113" cy="295275"/>
            <a:chOff x="3305165" y="1928802"/>
            <a:chExt cx="519117" cy="295578"/>
          </a:xfrm>
        </p:grpSpPr>
        <p:sp>
          <p:nvSpPr>
            <p:cNvPr id="211" name="Вертикальный свиток 210"/>
            <p:cNvSpPr/>
            <p:nvPr/>
          </p:nvSpPr>
          <p:spPr>
            <a:xfrm flipH="1">
              <a:off x="3305165" y="1928802"/>
              <a:ext cx="490542" cy="295578"/>
            </a:xfrm>
            <a:prstGeom prst="verticalScroll">
              <a:avLst>
                <a:gd name="adj" fmla="val 2500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3324215" y="2000313"/>
              <a:ext cx="500067" cy="1843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600" dirty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  <a:cs typeface="+mn-cs"/>
                </a:rPr>
                <a:t>СНИЛС</a:t>
              </a:r>
              <a:endParaRPr lang="ru-RU" sz="6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+mn-cs"/>
              </a:endParaRPr>
            </a:p>
          </p:txBody>
        </p:sp>
      </p:grpSp>
      <p:pic>
        <p:nvPicPr>
          <p:cNvPr id="502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9338" y="5181600"/>
            <a:ext cx="228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7" name="Прямая соединительная линия 246"/>
          <p:cNvCxnSpPr/>
          <p:nvPr/>
        </p:nvCxnSpPr>
        <p:spPr>
          <a:xfrm flipV="1">
            <a:off x="5357813" y="5181600"/>
            <a:ext cx="714375" cy="3571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Прямая соединительная линия 247"/>
          <p:cNvCxnSpPr/>
          <p:nvPr/>
        </p:nvCxnSpPr>
        <p:spPr>
          <a:xfrm>
            <a:off x="5357813" y="5181600"/>
            <a:ext cx="714375" cy="3571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2" name="Скругленный прямоугольник 251"/>
          <p:cNvSpPr/>
          <p:nvPr/>
        </p:nvSpPr>
        <p:spPr>
          <a:xfrm>
            <a:off x="4286250" y="5895975"/>
            <a:ext cx="857250" cy="428625"/>
          </a:xfrm>
          <a:prstGeom prst="roundRect">
            <a:avLst>
              <a:gd name="adj" fmla="val 8900"/>
            </a:avLst>
          </a:prstGeom>
          <a:solidFill>
            <a:schemeClr val="bg1"/>
          </a:solidFill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231" name="TextBox 252"/>
          <p:cNvSpPr txBox="1">
            <a:spLocks noChangeArrowheads="1"/>
          </p:cNvSpPr>
          <p:nvPr/>
        </p:nvSpPr>
        <p:spPr bwMode="auto">
          <a:xfrm>
            <a:off x="4214813" y="5110163"/>
            <a:ext cx="1000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>
                <a:solidFill>
                  <a:srgbClr val="002060"/>
                </a:solidFill>
              </a:rPr>
              <a:t>ИНН</a:t>
            </a:r>
          </a:p>
          <a:p>
            <a:pPr algn="ctr"/>
            <a:r>
              <a:rPr lang="ru-RU" sz="800">
                <a:solidFill>
                  <a:srgbClr val="002060"/>
                </a:solidFill>
              </a:rPr>
              <a:t>№ кадастр</a:t>
            </a:r>
          </a:p>
          <a:p>
            <a:pPr algn="ctr"/>
            <a:r>
              <a:rPr lang="ru-RU" sz="800">
                <a:solidFill>
                  <a:srgbClr val="C00000"/>
                </a:solidFill>
              </a:rPr>
              <a:t>СНИЛС – нужен!</a:t>
            </a:r>
          </a:p>
        </p:txBody>
      </p:sp>
      <p:sp>
        <p:nvSpPr>
          <p:cNvPr id="50232" name="TextBox 270"/>
          <p:cNvSpPr txBox="1">
            <a:spLocks noChangeArrowheads="1"/>
          </p:cNvSpPr>
          <p:nvPr/>
        </p:nvSpPr>
        <p:spPr bwMode="auto">
          <a:xfrm flipH="1">
            <a:off x="4505325" y="5610225"/>
            <a:ext cx="4953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002060"/>
                </a:solidFill>
              </a:rPr>
              <a:t>ИР3</a:t>
            </a:r>
          </a:p>
        </p:txBody>
      </p:sp>
      <p:sp>
        <p:nvSpPr>
          <p:cNvPr id="50233" name="TextBox 272"/>
          <p:cNvSpPr txBox="1">
            <a:spLocks noChangeArrowheads="1"/>
          </p:cNvSpPr>
          <p:nvPr/>
        </p:nvSpPr>
        <p:spPr bwMode="auto">
          <a:xfrm>
            <a:off x="2643188" y="5895975"/>
            <a:ext cx="857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solidFill>
                  <a:srgbClr val="002060"/>
                </a:solidFill>
              </a:rPr>
              <a:t>Установлено соответствие  СНИЛС-ИНН</a:t>
            </a:r>
            <a:endParaRPr lang="ru-RU" sz="800">
              <a:solidFill>
                <a:srgbClr val="C00000"/>
              </a:solidFill>
            </a:endParaRPr>
          </a:p>
        </p:txBody>
      </p:sp>
      <p:sp>
        <p:nvSpPr>
          <p:cNvPr id="50234" name="TextBox 250"/>
          <p:cNvSpPr txBox="1">
            <a:spLocks noChangeArrowheads="1"/>
          </p:cNvSpPr>
          <p:nvPr/>
        </p:nvSpPr>
        <p:spPr bwMode="auto">
          <a:xfrm>
            <a:off x="4257675" y="5943600"/>
            <a:ext cx="9286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00">
                <a:solidFill>
                  <a:srgbClr val="002060"/>
                </a:solidFill>
              </a:rPr>
              <a:t>СНИЛС</a:t>
            </a:r>
          </a:p>
          <a:p>
            <a:pPr algn="ctr"/>
            <a:r>
              <a:rPr lang="ru-RU" sz="800">
                <a:solidFill>
                  <a:srgbClr val="002060"/>
                </a:solidFill>
              </a:rPr>
              <a:t>№ кадастр</a:t>
            </a:r>
          </a:p>
        </p:txBody>
      </p:sp>
      <p:sp>
        <p:nvSpPr>
          <p:cNvPr id="50235" name="TextBox 276"/>
          <p:cNvSpPr txBox="1">
            <a:spLocks noChangeArrowheads="1"/>
          </p:cNvSpPr>
          <p:nvPr/>
        </p:nvSpPr>
        <p:spPr bwMode="auto">
          <a:xfrm>
            <a:off x="3286125" y="5895975"/>
            <a:ext cx="357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C00000"/>
                </a:solidFill>
              </a:rPr>
              <a:t>!</a:t>
            </a:r>
          </a:p>
        </p:txBody>
      </p:sp>
      <p:sp>
        <p:nvSpPr>
          <p:cNvPr id="282" name="Номер слайда 16"/>
          <p:cNvSpPr txBox="1">
            <a:spLocks/>
          </p:cNvSpPr>
          <p:nvPr/>
        </p:nvSpPr>
        <p:spPr>
          <a:xfrm>
            <a:off x="7010400" y="6572250"/>
            <a:ext cx="2133600" cy="28575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ACD7ACB-4EC1-4745-BB81-8E56C94CECB8}" type="slidenum">
              <a:rPr lang="ru-RU" sz="8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" name="Таблица 67"/>
          <p:cNvGraphicFramePr>
            <a:graphicFrameLocks noGrp="1"/>
          </p:cNvGraphicFramePr>
          <p:nvPr/>
        </p:nvGraphicFramePr>
        <p:xfrm>
          <a:off x="1285875" y="1530350"/>
          <a:ext cx="6302375" cy="2755900"/>
        </p:xfrm>
        <a:graphic>
          <a:graphicData uri="http://schemas.openxmlformats.org/drawingml/2006/table">
            <a:tbl>
              <a:tblPr/>
              <a:tblGrid>
                <a:gridCol w="500066"/>
                <a:gridCol w="357190"/>
                <a:gridCol w="452609"/>
                <a:gridCol w="427633"/>
                <a:gridCol w="380368"/>
                <a:gridCol w="380368"/>
                <a:gridCol w="382088"/>
                <a:gridCol w="378650"/>
                <a:gridCol w="355149"/>
                <a:gridCol w="405587"/>
                <a:gridCol w="380368"/>
                <a:gridCol w="380368"/>
                <a:gridCol w="380368"/>
                <a:gridCol w="380368"/>
                <a:gridCol w="380368"/>
                <a:gridCol w="380368"/>
              </a:tblGrid>
              <a:tr h="389826"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Акт. книга (ЗАГС)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504D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700" b="1" i="0" u="none" strike="noStrike" dirty="0" err="1" smtClean="0">
                          <a:solidFill>
                            <a:srgbClr val="C0504D"/>
                          </a:solidFill>
                          <a:latin typeface="Arial" pitchFamily="34" charset="0"/>
                          <a:cs typeface="Arial" pitchFamily="34" charset="0"/>
                        </a:rPr>
                        <a:t>св-ва</a:t>
                      </a:r>
                      <a:r>
                        <a:rPr lang="ru-RU" sz="700" b="1" i="0" u="none" strike="noStrike" dirty="0" smtClean="0">
                          <a:solidFill>
                            <a:srgbClr val="C0504D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700" b="1" i="0" u="none" strike="noStrike" dirty="0">
                          <a:solidFill>
                            <a:srgbClr val="C0504D"/>
                          </a:solidFill>
                          <a:latin typeface="Arial" pitchFamily="34" charset="0"/>
                          <a:cs typeface="Arial" pitchFamily="34" charset="0"/>
                        </a:rPr>
                        <a:t>о </a:t>
                      </a:r>
                      <a:r>
                        <a:rPr lang="ru-RU" sz="700" b="1" i="0" u="none" strike="noStrike" dirty="0" err="1">
                          <a:solidFill>
                            <a:srgbClr val="C0504D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700" b="1" i="0" u="none" strike="noStrike" dirty="0">
                          <a:solidFill>
                            <a:srgbClr val="C0504D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ФИО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пол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r>
                        <a:rPr lang="ru-RU" sz="7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7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  <a:r>
                        <a:rPr lang="ru-RU" sz="7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7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ФИО родит.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…</a:t>
                      </a: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902"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C0504D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7F7F7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346"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Реестр </a:t>
                      </a:r>
                      <a:r>
                        <a:rPr lang="ru-RU" sz="7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лиц (ПФР)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СНИЛС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7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св-ва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 </a:t>
                      </a:r>
                      <a:r>
                        <a:rPr lang="ru-RU" sz="7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ФИО </a:t>
                      </a:r>
                      <a:r>
                        <a:rPr lang="ru-RU" sz="7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 </a:t>
                      </a:r>
                      <a:r>
                        <a:rPr lang="ru-RU" sz="7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r>
                        <a:rPr lang="ru-RU" sz="7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7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  <a:r>
                        <a:rPr lang="ru-RU" sz="7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7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застр</a:t>
                      </a: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Сумма </a:t>
                      </a:r>
                      <a:r>
                        <a:rPr lang="ru-RU" sz="7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начис</a:t>
                      </a: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 страх. </a:t>
                      </a:r>
                      <a:r>
                        <a:rPr lang="ru-RU" sz="7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взн</a:t>
                      </a: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7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… </a:t>
                      </a:r>
                    </a:p>
                  </a:txBody>
                  <a:tcPr marL="4141" marR="4141" marT="4141" marB="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0267"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89826"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Паспорта</a:t>
                      </a:r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7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пасп</a:t>
                      </a: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7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СНИЛС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ФИО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пол</a:t>
                      </a:r>
                      <a:r>
                        <a:rPr lang="ru-RU" sz="700" b="1" i="0" u="none" strike="noStrike" dirty="0">
                          <a:solidFill>
                            <a:srgbClr val="0099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7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</a:t>
                      </a: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r>
                        <a:rPr lang="ru-RU" sz="7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7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</a:t>
                      </a: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  <a:r>
                        <a:rPr lang="ru-RU" sz="7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7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гражд</a:t>
                      </a: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Сумма </a:t>
                      </a:r>
                      <a:r>
                        <a:rPr lang="ru-RU" sz="7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начис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страх. </a:t>
                      </a:r>
                      <a:r>
                        <a:rPr lang="ru-RU" sz="7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взн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выдачи </a:t>
                      </a:r>
                      <a:r>
                        <a:rPr lang="ru-RU" sz="7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пасп</a:t>
                      </a: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отм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о детях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… </a:t>
                      </a:r>
                      <a:endParaRPr lang="ru-RU" sz="7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b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267"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b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63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ЕГРЮЛ (ФНС)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ИНН </a:t>
                      </a:r>
                      <a:r>
                        <a:rPr lang="ru-RU" sz="7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ю.л</a:t>
                      </a: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7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пасп</a:t>
                      </a:r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99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ФИО </a:t>
                      </a:r>
                      <a:b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ген. </a:t>
                      </a:r>
                      <a:r>
                        <a:rPr lang="ru-RU" sz="7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дир</a:t>
                      </a: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 </a:t>
                      </a:r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</a:t>
                      </a:r>
                      <a:r>
                        <a:rPr lang="ru-RU" sz="700" b="1" i="0" u="none" strike="noStrike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рожд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ген</a:t>
                      </a: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7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дир</a:t>
                      </a: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504D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дата выдачи </a:t>
                      </a:r>
                      <a:r>
                        <a:rPr lang="ru-RU" sz="7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пасп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b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ген. </a:t>
                      </a:r>
                      <a:r>
                        <a:rPr lang="ru-RU" sz="700" b="1" i="0" u="none" strike="noStrike" dirty="0" err="1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дир</a:t>
                      </a: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… </a:t>
                      </a:r>
                      <a:r>
                        <a:rPr lang="ru-RU" sz="700" b="1" i="0" u="none" strike="noStrike" dirty="0">
                          <a:solidFill>
                            <a:srgbClr val="7F7F7F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b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02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99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504D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b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6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Реестр </a:t>
                      </a:r>
                      <a:r>
                        <a:rPr lang="ru-RU" sz="700" b="1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лицензий в обл. связи</a:t>
                      </a:r>
                      <a:endParaRPr lang="ru-RU" sz="7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7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лиценз</a:t>
                      </a: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7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ИНН </a:t>
                      </a:r>
                      <a:r>
                        <a:rPr lang="ru-RU" sz="7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ю.л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ФИО ген. </a:t>
                      </a:r>
                      <a:r>
                        <a:rPr lang="ru-RU" sz="700" b="1" i="0" u="none" strike="noStrike" dirty="0" err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дир</a:t>
                      </a:r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4141" marR="4141" marT="4141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TlToBr>
                    <a:lnBlToTr w="6350" cap="flat" cmpd="sng" algn="ctr">
                      <a:solidFill>
                        <a:srgbClr val="BFBFBF"/>
                      </a:solidFill>
                      <a:prstDash val="dash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вид </a:t>
                      </a:r>
                      <a:r>
                        <a:rPr lang="ru-RU" sz="7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лиценз</a:t>
                      </a: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b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700" b="1" i="0" u="none" strike="noStrike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деят</a:t>
                      </a:r>
                      <a:r>
                        <a:rPr lang="ru-RU" sz="700" b="1" i="0" u="none" strike="noStrike" dirty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.  </a:t>
                      </a:r>
                    </a:p>
                  </a:txBody>
                  <a:tcPr marL="4141" marR="4141" marT="4141" marB="0" anchor="ctr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7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… </a:t>
                      </a:r>
                    </a:p>
                  </a:txBody>
                  <a:tcPr marL="4141" marR="4141" marT="4141" marB="0"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1498" name="Заголовок 1"/>
          <p:cNvSpPr txBox="1">
            <a:spLocks/>
          </p:cNvSpPr>
          <p:nvPr/>
        </p:nvSpPr>
        <p:spPr bwMode="auto">
          <a:xfrm>
            <a:off x="71438" y="282575"/>
            <a:ext cx="9144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600">
                <a:solidFill>
                  <a:srgbClr val="C00000"/>
                </a:solidFill>
              </a:rPr>
              <a:t>Для чего необходимо хранить связи идентификаторов в единой системе</a:t>
            </a:r>
          </a:p>
        </p:txBody>
      </p:sp>
      <p:sp>
        <p:nvSpPr>
          <p:cNvPr id="102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50"/>
            <a:ext cx="2133600" cy="285750"/>
          </a:xfrm>
        </p:spPr>
        <p:txBody>
          <a:bodyPr/>
          <a:lstStyle/>
          <a:p>
            <a:pPr>
              <a:defRPr/>
            </a:pPr>
            <a:fld id="{36C137A0-E3E9-48A6-875F-64030D8F35A6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16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Группа 195"/>
          <p:cNvGrpSpPr>
            <a:grpSpLocks/>
          </p:cNvGrpSpPr>
          <p:nvPr/>
        </p:nvGrpSpPr>
        <p:grpSpPr bwMode="auto">
          <a:xfrm>
            <a:off x="1285875" y="4572000"/>
            <a:ext cx="6334125" cy="1857375"/>
            <a:chOff x="-619008" y="2566101"/>
            <a:chExt cx="6273435" cy="4361763"/>
          </a:xfrm>
        </p:grpSpPr>
        <p:sp>
          <p:nvSpPr>
            <p:cNvPr id="194" name="Скругленный прямоугольник 193"/>
            <p:cNvSpPr/>
            <p:nvPr/>
          </p:nvSpPr>
          <p:spPr>
            <a:xfrm>
              <a:off x="-619008" y="2566101"/>
              <a:ext cx="6273435" cy="4361763"/>
            </a:xfrm>
            <a:prstGeom prst="roundRect">
              <a:avLst>
                <a:gd name="adj" fmla="val 7046"/>
              </a:avLst>
            </a:prstGeom>
            <a:noFill/>
            <a:ln w="12700"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Bef>
                  <a:spcPts val="600"/>
                </a:spcBef>
              </a:pPr>
              <a:r>
                <a:rPr lang="ru-RU" sz="1300">
                  <a:solidFill>
                    <a:srgbClr val="FF0000"/>
                  </a:solidFill>
                  <a:latin typeface="Arial" charset="0"/>
                  <a:ea typeface="MS PGothic" pitchFamily="34" charset="-128"/>
                  <a:cs typeface="Times New Roman" pitchFamily="18" charset="0"/>
                </a:rPr>
                <a:t>Вывод:</a:t>
              </a:r>
            </a:p>
            <a:p>
              <a:pPr>
                <a:spcBef>
                  <a:spcPts val="600"/>
                </a:spcBef>
                <a:buFont typeface="Wingdings" pitchFamily="2" charset="2"/>
                <a:buChar char="§"/>
              </a:pPr>
              <a:r>
                <a:rPr lang="ru-RU" sz="1300">
                  <a:solidFill>
                    <a:srgbClr val="002060"/>
                  </a:solidFill>
                  <a:latin typeface="Arial" charset="0"/>
                  <a:ea typeface="MS PGothic" pitchFamily="34" charset="-128"/>
                  <a:cs typeface="Times New Roman" pitchFamily="18" charset="0"/>
                </a:rPr>
                <a:t> обмен данными основан на иерархии связей </a:t>
              </a:r>
              <a:r>
                <a:rPr lang="en-US" sz="1300">
                  <a:solidFill>
                    <a:srgbClr val="002060"/>
                  </a:solidFill>
                  <a:latin typeface="Arial" charset="0"/>
                  <a:ea typeface="MS PGothic" pitchFamily="34" charset="-128"/>
                  <a:cs typeface="Times New Roman" pitchFamily="18" charset="0"/>
                </a:rPr>
                <a:t>ID</a:t>
              </a:r>
              <a:r>
                <a:rPr lang="ru-RU" sz="1300">
                  <a:solidFill>
                    <a:srgbClr val="002060"/>
                  </a:solidFill>
                  <a:latin typeface="Arial" charset="0"/>
                  <a:ea typeface="MS PGothic" pitchFamily="34" charset="-128"/>
                  <a:cs typeface="Times New Roman" pitchFamily="18" charset="0"/>
                </a:rPr>
                <a:t>, а не одной связи </a:t>
              </a:r>
              <a:r>
                <a:rPr lang="en-US" sz="1300">
                  <a:solidFill>
                    <a:srgbClr val="002060"/>
                  </a:solidFill>
                  <a:latin typeface="Arial" charset="0"/>
                  <a:ea typeface="MS PGothic" pitchFamily="34" charset="-128"/>
                  <a:cs typeface="Times New Roman" pitchFamily="18" charset="0"/>
                </a:rPr>
                <a:t>ID</a:t>
              </a:r>
              <a:endParaRPr lang="ru-RU" sz="1300">
                <a:solidFill>
                  <a:srgbClr val="002060"/>
                </a:solidFill>
                <a:latin typeface="Arial" charset="0"/>
                <a:ea typeface="MS PGothic" pitchFamily="34" charset="-128"/>
                <a:cs typeface="Times New Roman" pitchFamily="18" charset="0"/>
              </a:endParaRPr>
            </a:p>
            <a:p>
              <a:pPr>
                <a:spcBef>
                  <a:spcPts val="600"/>
                </a:spcBef>
                <a:buFont typeface="Wingdings" pitchFamily="2" charset="2"/>
                <a:buChar char="§"/>
              </a:pPr>
              <a:r>
                <a:rPr lang="ru-RU" sz="1300">
                  <a:solidFill>
                    <a:srgbClr val="002060"/>
                  </a:solidFill>
                  <a:latin typeface="Arial" charset="0"/>
                  <a:ea typeface="MS PGothic" pitchFamily="34" charset="-128"/>
                  <a:cs typeface="Times New Roman" pitchFamily="18" charset="0"/>
                </a:rPr>
                <a:t> без хранения в системе иерархии связей </a:t>
              </a:r>
              <a:r>
                <a:rPr lang="en-US" sz="1300">
                  <a:solidFill>
                    <a:srgbClr val="002060"/>
                  </a:solidFill>
                  <a:latin typeface="Arial" charset="0"/>
                  <a:ea typeface="MS PGothic" pitchFamily="34" charset="-128"/>
                  <a:cs typeface="Times New Roman" pitchFamily="18" charset="0"/>
                </a:rPr>
                <a:t>ID</a:t>
              </a:r>
              <a:r>
                <a:rPr lang="ru-RU" sz="1300">
                  <a:solidFill>
                    <a:srgbClr val="002060"/>
                  </a:solidFill>
                  <a:latin typeface="Arial" charset="0"/>
                  <a:ea typeface="MS PGothic" pitchFamily="34" charset="-128"/>
                  <a:cs typeface="Times New Roman" pitchFamily="18" charset="0"/>
                </a:rPr>
                <a:t>, каждый ресурс должен запрашивать ∆ обновлений по всей цепочке, что существенно усложняет обмен</a:t>
              </a:r>
            </a:p>
            <a:p>
              <a:pPr>
                <a:spcBef>
                  <a:spcPts val="600"/>
                </a:spcBef>
                <a:buFont typeface="Wingdings" pitchFamily="2" charset="2"/>
                <a:buChar char="§"/>
              </a:pPr>
              <a:r>
                <a:rPr lang="ru-RU" sz="1300">
                  <a:solidFill>
                    <a:srgbClr val="002060"/>
                  </a:solidFill>
                  <a:latin typeface="Arial" charset="0"/>
                  <a:ea typeface="MS PGothic" pitchFamily="34" charset="-128"/>
                  <a:cs typeface="Times New Roman" pitchFamily="18" charset="0"/>
                </a:rPr>
                <a:t> хранение иерархии связей </a:t>
              </a:r>
              <a:r>
                <a:rPr lang="en-US" sz="1300">
                  <a:solidFill>
                    <a:srgbClr val="002060"/>
                  </a:solidFill>
                  <a:latin typeface="Arial" charset="0"/>
                  <a:ea typeface="MS PGothic" pitchFamily="34" charset="-128"/>
                  <a:cs typeface="Times New Roman" pitchFamily="18" charset="0"/>
                </a:rPr>
                <a:t>ID</a:t>
              </a:r>
              <a:r>
                <a:rPr lang="ru-RU" sz="1300">
                  <a:solidFill>
                    <a:srgbClr val="002060"/>
                  </a:solidFill>
                  <a:latin typeface="Arial" charset="0"/>
                  <a:ea typeface="MS PGothic" pitchFamily="34" charset="-128"/>
                  <a:cs typeface="Times New Roman" pitchFamily="18" charset="0"/>
                </a:rPr>
                <a:t> в системе также позволяет одновременно обновлять данные всех потребителей непосредственно из ресурсов-эталонов</a:t>
              </a:r>
            </a:p>
          </p:txBody>
        </p:sp>
        <p:sp>
          <p:nvSpPr>
            <p:cNvPr id="195" name="Скругленный прямоугольник 194"/>
            <p:cNvSpPr/>
            <p:nvPr/>
          </p:nvSpPr>
          <p:spPr>
            <a:xfrm>
              <a:off x="-619008" y="2566101"/>
              <a:ext cx="6226266" cy="4194004"/>
            </a:xfrm>
            <a:prstGeom prst="roundRect">
              <a:avLst>
                <a:gd name="adj" fmla="val 8900"/>
              </a:avLst>
            </a:prstGeom>
            <a:noFill/>
            <a:ln w="9525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9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1501" name="Прямоугольник 56"/>
          <p:cNvSpPr>
            <a:spLocks noChangeArrowheads="1"/>
          </p:cNvSpPr>
          <p:nvPr/>
        </p:nvSpPr>
        <p:spPr bwMode="auto">
          <a:xfrm>
            <a:off x="6350" y="1065213"/>
            <a:ext cx="91440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300">
                <a:solidFill>
                  <a:srgbClr val="002060"/>
                </a:solidFill>
                <a:cs typeface="Times New Roman" pitchFamily="18" charset="0"/>
              </a:rPr>
              <a:t>Идентификатор каждого последующего ресурса определяет новый правовой статус </a:t>
            </a:r>
          </a:p>
        </p:txBody>
      </p:sp>
      <p:cxnSp>
        <p:nvCxnSpPr>
          <p:cNvPr id="110" name="Прямая со стрелкой 109"/>
          <p:cNvCxnSpPr/>
          <p:nvPr/>
        </p:nvCxnSpPr>
        <p:spPr>
          <a:xfrm>
            <a:off x="4130675" y="1747838"/>
            <a:ext cx="0" cy="2087562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 flipH="1">
            <a:off x="4887913" y="1747838"/>
            <a:ext cx="0" cy="151130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6037263" y="2246313"/>
            <a:ext cx="0" cy="43180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 rot="16200000" flipH="1">
            <a:off x="3795713" y="2076450"/>
            <a:ext cx="660400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rot="16200000" flipH="1">
            <a:off x="4187825" y="2076450"/>
            <a:ext cx="660400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 rot="16200000" flipH="1">
            <a:off x="4535488" y="2076450"/>
            <a:ext cx="660400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rot="16200000" flipH="1">
            <a:off x="4948238" y="2076450"/>
            <a:ext cx="660400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 rot="16200000" flipH="1">
            <a:off x="3535363" y="2362200"/>
            <a:ext cx="1231900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/>
          <p:cNvCxnSpPr/>
          <p:nvPr/>
        </p:nvCxnSpPr>
        <p:spPr>
          <a:xfrm rot="16200000" flipH="1">
            <a:off x="3883025" y="2362200"/>
            <a:ext cx="1231900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 rot="16200000" flipH="1">
            <a:off x="4230688" y="2362200"/>
            <a:ext cx="1231900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 rot="16200000" flipH="1">
            <a:off x="4643438" y="2362200"/>
            <a:ext cx="1231900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 стрелкой 108"/>
          <p:cNvCxnSpPr/>
          <p:nvPr/>
        </p:nvCxnSpPr>
        <p:spPr>
          <a:xfrm flipH="1">
            <a:off x="4103688" y="1751013"/>
            <a:ext cx="0" cy="1512887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6427788" y="2832100"/>
            <a:ext cx="0" cy="433388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Группа 126"/>
          <p:cNvGrpSpPr>
            <a:grpSpLocks/>
          </p:cNvGrpSpPr>
          <p:nvPr/>
        </p:nvGrpSpPr>
        <p:grpSpPr bwMode="auto">
          <a:xfrm>
            <a:off x="1944688" y="1565275"/>
            <a:ext cx="1690687" cy="2890838"/>
            <a:chOff x="2016901" y="1565262"/>
            <a:chExt cx="1689905" cy="2890858"/>
          </a:xfrm>
        </p:grpSpPr>
        <p:sp>
          <p:nvSpPr>
            <p:cNvPr id="113" name="Дуга 112"/>
            <p:cNvSpPr/>
            <p:nvPr/>
          </p:nvSpPr>
          <p:spPr>
            <a:xfrm rot="5400000">
              <a:off x="3189387" y="1636800"/>
              <a:ext cx="571504" cy="428427"/>
            </a:xfrm>
            <a:prstGeom prst="arc">
              <a:avLst/>
            </a:prstGeom>
            <a:ln w="19050">
              <a:solidFill>
                <a:srgbClr val="002060"/>
              </a:soli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5" name="Дуга 114"/>
            <p:cNvSpPr/>
            <p:nvPr/>
          </p:nvSpPr>
          <p:spPr>
            <a:xfrm rot="16200000">
              <a:off x="3206841" y="2209892"/>
              <a:ext cx="571504" cy="428427"/>
            </a:xfrm>
            <a:prstGeom prst="arc">
              <a:avLst>
                <a:gd name="adj1" fmla="val 16200000"/>
                <a:gd name="adj2" fmla="val 21371157"/>
              </a:avLst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6" name="Дуга 115"/>
            <p:cNvSpPr/>
            <p:nvPr/>
          </p:nvSpPr>
          <p:spPr>
            <a:xfrm rot="5400000">
              <a:off x="2780002" y="2213067"/>
              <a:ext cx="571504" cy="428427"/>
            </a:xfrm>
            <a:prstGeom prst="arc">
              <a:avLst>
                <a:gd name="adj1" fmla="val 15895226"/>
                <a:gd name="adj2" fmla="val 0"/>
              </a:avLst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8" name="Дуга 117"/>
            <p:cNvSpPr/>
            <p:nvPr/>
          </p:nvSpPr>
          <p:spPr>
            <a:xfrm rot="16200000">
              <a:off x="2791109" y="2786158"/>
              <a:ext cx="571504" cy="428427"/>
            </a:xfrm>
            <a:prstGeom prst="arc">
              <a:avLst>
                <a:gd name="adj1" fmla="val 15973672"/>
                <a:gd name="adj2" fmla="val 0"/>
              </a:avLst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9" name="Дуга 118"/>
            <p:cNvSpPr/>
            <p:nvPr/>
          </p:nvSpPr>
          <p:spPr>
            <a:xfrm rot="5400000">
              <a:off x="2361096" y="2778221"/>
              <a:ext cx="571504" cy="428427"/>
            </a:xfrm>
            <a:prstGeom prst="arc">
              <a:avLst>
                <a:gd name="adj1" fmla="val 16425350"/>
                <a:gd name="adj2" fmla="val 0"/>
              </a:avLst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4" name="Дуга 123"/>
            <p:cNvSpPr/>
            <p:nvPr/>
          </p:nvSpPr>
          <p:spPr>
            <a:xfrm rot="16200000">
              <a:off x="2375376" y="3351312"/>
              <a:ext cx="571504" cy="428427"/>
            </a:xfrm>
            <a:prstGeom prst="arc">
              <a:avLst>
                <a:gd name="adj1" fmla="val 16200000"/>
                <a:gd name="adj2" fmla="val 159873"/>
              </a:avLst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5" name="Дуга 124"/>
            <p:cNvSpPr/>
            <p:nvPr/>
          </p:nvSpPr>
          <p:spPr>
            <a:xfrm rot="5400000">
              <a:off x="1910438" y="3348137"/>
              <a:ext cx="641354" cy="428427"/>
            </a:xfrm>
            <a:prstGeom prst="arc">
              <a:avLst>
                <a:gd name="adj1" fmla="val 16169683"/>
                <a:gd name="adj2" fmla="val 0"/>
              </a:avLst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6" name="Дуга 125"/>
            <p:cNvSpPr/>
            <p:nvPr/>
          </p:nvSpPr>
          <p:spPr>
            <a:xfrm rot="16200000">
              <a:off x="1959643" y="3956154"/>
              <a:ext cx="571504" cy="428427"/>
            </a:xfrm>
            <a:prstGeom prst="arc">
              <a:avLst>
                <a:gd name="adj1" fmla="val 20165694"/>
                <a:gd name="adj2" fmla="val 0"/>
              </a:avLst>
            </a:prstGeom>
            <a:ln w="19050">
              <a:solidFill>
                <a:srgbClr val="C00000"/>
              </a:solidFill>
              <a:head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Скругленный прямоугольник 217"/>
          <p:cNvSpPr/>
          <p:nvPr/>
        </p:nvSpPr>
        <p:spPr>
          <a:xfrm>
            <a:off x="7000875" y="2071688"/>
            <a:ext cx="71438" cy="4286250"/>
          </a:xfrm>
          <a:prstGeom prst="roundRect">
            <a:avLst>
              <a:gd name="adj" fmla="val 23709"/>
            </a:avLst>
          </a:prstGeom>
          <a:solidFill>
            <a:srgbClr val="66FF99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36" name="Таблица 135"/>
          <p:cNvGraphicFramePr>
            <a:graphicFrameLocks noGrp="1"/>
          </p:cNvGraphicFramePr>
          <p:nvPr/>
        </p:nvGraphicFramePr>
        <p:xfrm>
          <a:off x="5000625" y="3286125"/>
          <a:ext cx="785813" cy="287338"/>
        </p:xfrm>
        <a:graphic>
          <a:graphicData uri="http://schemas.openxmlformats.org/drawingml/2006/table">
            <a:tbl>
              <a:tblPr/>
              <a:tblGrid>
                <a:gridCol w="172607"/>
                <a:gridCol w="204403"/>
                <a:gridCol w="204403"/>
                <a:gridCol w="204403"/>
              </a:tblGrid>
              <a:tr h="1295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smtClean="0">
                          <a:solidFill>
                            <a:srgbClr val="00CC00"/>
                          </a:solidFill>
                          <a:latin typeface="+mn-lt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6211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CC00"/>
                          </a:solidFill>
                          <a:latin typeface="+mn-lt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99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B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800" b="0" i="0" u="none" strike="noStrike" dirty="0" smtClean="0">
                          <a:solidFill>
                            <a:srgbClr val="00CC00"/>
                          </a:solidFill>
                          <a:latin typeface="+mn-lt"/>
                        </a:rPr>
                        <a:t>C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kern="1200" dirty="0">
                        <a:solidFill>
                          <a:srgbClr val="0099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2243" name="Заголовок 1"/>
          <p:cNvSpPr txBox="1">
            <a:spLocks/>
          </p:cNvSpPr>
          <p:nvPr/>
        </p:nvSpPr>
        <p:spPr bwMode="auto">
          <a:xfrm>
            <a:off x="857250" y="282575"/>
            <a:ext cx="778668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>
                <a:solidFill>
                  <a:srgbClr val="C00000"/>
                </a:solidFill>
              </a:rPr>
              <a:t>Актуализация данных через единую систему</a:t>
            </a:r>
          </a:p>
        </p:txBody>
      </p:sp>
      <p:sp>
        <p:nvSpPr>
          <p:cNvPr id="102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2250"/>
            <a:ext cx="2133600" cy="285750"/>
          </a:xfrm>
        </p:spPr>
        <p:txBody>
          <a:bodyPr/>
          <a:lstStyle/>
          <a:p>
            <a:pPr>
              <a:defRPr/>
            </a:pPr>
            <a:fld id="{328067ED-E910-4721-97E3-1877BCC41127}" type="slidenum">
              <a:rPr lang="ru-RU" sz="8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17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5" name="Таблица 124"/>
          <p:cNvGraphicFramePr>
            <a:graphicFrameLocks noGrp="1"/>
          </p:cNvGraphicFramePr>
          <p:nvPr/>
        </p:nvGraphicFramePr>
        <p:xfrm>
          <a:off x="185738" y="2562225"/>
          <a:ext cx="1223962" cy="1079500"/>
        </p:xfrm>
        <a:graphic>
          <a:graphicData uri="http://schemas.openxmlformats.org/drawingml/2006/table">
            <a:tbl>
              <a:tblPr/>
              <a:tblGrid>
                <a:gridCol w="268856"/>
                <a:gridCol w="318381"/>
                <a:gridCol w="318381"/>
                <a:gridCol w="318381"/>
              </a:tblGrid>
              <a:tr h="244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1050" b="1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11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  <a:endParaRPr lang="ru-RU" sz="1100" b="1" i="0" u="none" strike="noStrike" kern="1200" dirty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11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05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5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b="0" i="0" u="none" strike="noStrike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i="0" u="none" strike="noStrike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4" name="TextBox 133"/>
          <p:cNvSpPr txBox="1">
            <a:spLocks noChangeArrowheads="1"/>
          </p:cNvSpPr>
          <p:nvPr/>
        </p:nvSpPr>
        <p:spPr bwMode="auto">
          <a:xfrm>
            <a:off x="71438" y="2252663"/>
            <a:ext cx="168751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>
                <a:solidFill>
                  <a:srgbClr val="002060"/>
                </a:solidFill>
              </a:rPr>
              <a:t>Ресурс-эталон</a:t>
            </a:r>
            <a:r>
              <a:rPr lang="en-US" sz="1100">
                <a:solidFill>
                  <a:srgbClr val="002060"/>
                </a:solidFill>
              </a:rPr>
              <a:t> </a:t>
            </a:r>
            <a:r>
              <a:rPr lang="ru-RU" sz="1100">
                <a:solidFill>
                  <a:srgbClr val="002060"/>
                </a:solidFill>
              </a:rPr>
              <a:t>ЕГРЮЛ</a:t>
            </a:r>
          </a:p>
        </p:txBody>
      </p:sp>
      <p:sp>
        <p:nvSpPr>
          <p:cNvPr id="168" name="TextBox 167"/>
          <p:cNvSpPr txBox="1">
            <a:spLocks noChangeArrowheads="1"/>
          </p:cNvSpPr>
          <p:nvPr/>
        </p:nvSpPr>
        <p:spPr bwMode="auto">
          <a:xfrm>
            <a:off x="0" y="4357688"/>
            <a:ext cx="155416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>
                <a:solidFill>
                  <a:srgbClr val="002060"/>
                </a:solidFill>
              </a:rPr>
              <a:t>Ресурс-эталон ЕГРП</a:t>
            </a:r>
          </a:p>
        </p:txBody>
      </p:sp>
      <p:sp>
        <p:nvSpPr>
          <p:cNvPr id="169" name="Прямоугольник 168"/>
          <p:cNvSpPr/>
          <p:nvPr/>
        </p:nvSpPr>
        <p:spPr>
          <a:xfrm>
            <a:off x="1857375" y="2614613"/>
            <a:ext cx="857250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800" b="1" dirty="0">
                <a:solidFill>
                  <a:srgbClr val="41B146"/>
                </a:solidFill>
                <a:latin typeface="Arial" pitchFamily="34" charset="0"/>
                <a:cs typeface="Arial" pitchFamily="34" charset="0"/>
              </a:rPr>
              <a:t>∆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>
                <a:solidFill>
                  <a:srgbClr val="41B146"/>
                </a:solidFill>
                <a:latin typeface="Arial" pitchFamily="34" charset="0"/>
                <a:cs typeface="Arial" pitchFamily="34" charset="0"/>
              </a:rPr>
              <a:t>обновлений </a:t>
            </a:r>
            <a:endParaRPr lang="ru-RU" sz="800" dirty="0">
              <a:solidFill>
                <a:srgbClr val="41B146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4" name="Таблица 193"/>
          <p:cNvGraphicFramePr>
            <a:graphicFrameLocks noGrp="1"/>
          </p:cNvGraphicFramePr>
          <p:nvPr/>
        </p:nvGraphicFramePr>
        <p:xfrm>
          <a:off x="6000750" y="4357688"/>
          <a:ext cx="785813" cy="1143000"/>
        </p:xfrm>
        <a:graphic>
          <a:graphicData uri="http://schemas.openxmlformats.org/drawingml/2006/table">
            <a:tbl>
              <a:tblPr/>
              <a:tblGrid>
                <a:gridCol w="237306"/>
                <a:gridCol w="274256"/>
                <a:gridCol w="274256"/>
              </a:tblGrid>
              <a:tr h="19050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11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11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7030A0"/>
                          </a:solidFill>
                          <a:latin typeface="Calibri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7030A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  <a:endParaRPr lang="ru-RU" sz="1100" b="0" i="0" u="none" strike="noStrike" kern="1200" dirty="0" smtClean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endParaRPr lang="ru-RU" sz="1100" b="0" i="0" u="none" strike="noStrike" kern="1200" dirty="0" smtClean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X</a:t>
                      </a:r>
                      <a:endParaRPr lang="ru-RU" sz="1100" b="0" kern="1200" dirty="0" smtClean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100" b="0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endParaRPr lang="ru-RU" sz="1100" b="0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Z</a:t>
                      </a:r>
                      <a:endParaRPr lang="ru-RU" sz="1100" b="0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6" name="TextBox 195"/>
          <p:cNvSpPr txBox="1">
            <a:spLocks noChangeArrowheads="1"/>
          </p:cNvSpPr>
          <p:nvPr/>
        </p:nvSpPr>
        <p:spPr bwMode="auto">
          <a:xfrm>
            <a:off x="6161088" y="4087813"/>
            <a:ext cx="4540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>
                <a:solidFill>
                  <a:srgbClr val="002060"/>
                </a:solidFill>
              </a:rPr>
              <a:t>РВД</a:t>
            </a:r>
          </a:p>
        </p:txBody>
      </p:sp>
      <p:graphicFrame>
        <p:nvGraphicFramePr>
          <p:cNvPr id="211" name="Таблица 210"/>
          <p:cNvGraphicFramePr>
            <a:graphicFrameLocks noGrp="1"/>
          </p:cNvGraphicFramePr>
          <p:nvPr/>
        </p:nvGraphicFramePr>
        <p:xfrm>
          <a:off x="7288213" y="3214688"/>
          <a:ext cx="1284287" cy="733425"/>
        </p:xfrm>
        <a:graphic>
          <a:graphicData uri="http://schemas.openxmlformats.org/drawingml/2006/table">
            <a:tbl>
              <a:tblPr/>
              <a:tblGrid>
                <a:gridCol w="241111"/>
                <a:gridCol w="241111"/>
                <a:gridCol w="321481"/>
                <a:gridCol w="160741"/>
                <a:gridCol w="160704"/>
                <a:gridCol w="160704"/>
              </a:tblGrid>
              <a:tr h="224912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800" b="1" i="0" u="none" strike="noStrike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800" b="1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Z</a:t>
                      </a:r>
                      <a:endParaRPr lang="ru-RU" sz="800" b="1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1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99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8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800" b="0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b="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8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2" name="TextBox 211"/>
          <p:cNvSpPr txBox="1">
            <a:spLocks noChangeArrowheads="1"/>
          </p:cNvSpPr>
          <p:nvPr/>
        </p:nvSpPr>
        <p:spPr bwMode="auto">
          <a:xfrm>
            <a:off x="7216775" y="2952750"/>
            <a:ext cx="19462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>
                <a:solidFill>
                  <a:srgbClr val="002060"/>
                </a:solidFill>
              </a:rPr>
              <a:t>РФИ (ресурс-потребитель)</a:t>
            </a:r>
          </a:p>
        </p:txBody>
      </p:sp>
      <p:sp>
        <p:nvSpPr>
          <p:cNvPr id="229" name="Скругленный прямоугольник 228"/>
          <p:cNvSpPr/>
          <p:nvPr/>
        </p:nvSpPr>
        <p:spPr>
          <a:xfrm>
            <a:off x="2967038" y="2000250"/>
            <a:ext cx="4176712" cy="4500563"/>
          </a:xfrm>
          <a:prstGeom prst="roundRect">
            <a:avLst>
              <a:gd name="adj" fmla="val 2376"/>
            </a:avLst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7" name="TextBox 286"/>
          <p:cNvSpPr txBox="1">
            <a:spLocks noChangeArrowheads="1"/>
          </p:cNvSpPr>
          <p:nvPr/>
        </p:nvSpPr>
        <p:spPr bwMode="auto">
          <a:xfrm>
            <a:off x="4494213" y="2071688"/>
            <a:ext cx="10779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>
                <a:solidFill>
                  <a:srgbClr val="C00000"/>
                </a:solidFill>
              </a:rPr>
              <a:t>СИСТЕМА</a:t>
            </a:r>
          </a:p>
        </p:txBody>
      </p:sp>
      <p:graphicFrame>
        <p:nvGraphicFramePr>
          <p:cNvPr id="129" name="Таблица 128"/>
          <p:cNvGraphicFramePr>
            <a:graphicFrameLocks noGrp="1"/>
          </p:cNvGraphicFramePr>
          <p:nvPr/>
        </p:nvGraphicFramePr>
        <p:xfrm>
          <a:off x="214313" y="4681538"/>
          <a:ext cx="1223962" cy="1081087"/>
        </p:xfrm>
        <a:graphic>
          <a:graphicData uri="http://schemas.openxmlformats.org/drawingml/2006/table">
            <a:tbl>
              <a:tblPr/>
              <a:tblGrid>
                <a:gridCol w="268856"/>
                <a:gridCol w="318381"/>
                <a:gridCol w="318381"/>
                <a:gridCol w="318381"/>
              </a:tblGrid>
              <a:tr h="244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1050" b="1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ru-RU" sz="11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endParaRPr lang="ru-RU" sz="11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1100" b="1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0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11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11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05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50" b="0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11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11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100" b="0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1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11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1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7" name="Овал 96"/>
          <p:cNvSpPr/>
          <p:nvPr/>
        </p:nvSpPr>
        <p:spPr>
          <a:xfrm>
            <a:off x="2214563" y="2428875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Овал 97"/>
          <p:cNvSpPr/>
          <p:nvPr/>
        </p:nvSpPr>
        <p:spPr>
          <a:xfrm>
            <a:off x="3500438" y="2643188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Овал 98"/>
          <p:cNvSpPr/>
          <p:nvPr/>
        </p:nvSpPr>
        <p:spPr>
          <a:xfrm>
            <a:off x="5715000" y="4643438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1" name="Таблица 100"/>
          <p:cNvGraphicFramePr>
            <a:graphicFrameLocks noGrp="1"/>
          </p:cNvGraphicFramePr>
          <p:nvPr/>
        </p:nvGraphicFramePr>
        <p:xfrm>
          <a:off x="1643063" y="5272088"/>
          <a:ext cx="1223962" cy="488950"/>
        </p:xfrm>
        <a:graphic>
          <a:graphicData uri="http://schemas.openxmlformats.org/drawingml/2006/table">
            <a:tbl>
              <a:tblPr/>
              <a:tblGrid>
                <a:gridCol w="268856"/>
                <a:gridCol w="318381"/>
                <a:gridCol w="318381"/>
                <a:gridCol w="318381"/>
              </a:tblGrid>
              <a:tr h="244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05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050" b="0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rgbClr val="33CC33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1400" b="1" kern="1200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1400" b="1" kern="1200" dirty="0">
                        <a:solidFill>
                          <a:srgbClr val="33CC33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99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05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05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1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rgbClr val="33CC33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1400" b="1" kern="1200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400" b="1" kern="1200" dirty="0">
                        <a:solidFill>
                          <a:srgbClr val="33CC33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3" name="Таблица 102"/>
          <p:cNvGraphicFramePr>
            <a:graphicFrameLocks noGrp="1"/>
          </p:cNvGraphicFramePr>
          <p:nvPr/>
        </p:nvGraphicFramePr>
        <p:xfrm>
          <a:off x="1633538" y="2833688"/>
          <a:ext cx="1223962" cy="539750"/>
        </p:xfrm>
        <a:graphic>
          <a:graphicData uri="http://schemas.openxmlformats.org/drawingml/2006/table">
            <a:tbl>
              <a:tblPr/>
              <a:tblGrid>
                <a:gridCol w="268856"/>
                <a:gridCol w="318381"/>
                <a:gridCol w="318381"/>
                <a:gridCol w="318381"/>
              </a:tblGrid>
              <a:tr h="244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05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5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smtClean="0">
                          <a:solidFill>
                            <a:srgbClr val="33CC33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r>
                        <a:rPr lang="en-US" sz="1400" b="1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1" i="0" u="none" strike="noStrike" dirty="0" smtClean="0">
                        <a:solidFill>
                          <a:srgbClr val="33CC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1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05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5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sz="1400" b="1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33CC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sz="1400" b="1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33CC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 smtClean="0">
                          <a:solidFill>
                            <a:srgbClr val="33CC33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r>
                        <a:rPr lang="en-US" sz="1400" b="1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b="1" i="0" u="none" strike="noStrike" kern="1200" dirty="0">
                        <a:solidFill>
                          <a:srgbClr val="33CC33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2" name="Таблица 131"/>
          <p:cNvGraphicFramePr>
            <a:graphicFrameLocks noGrp="1"/>
          </p:cNvGraphicFramePr>
          <p:nvPr/>
        </p:nvGraphicFramePr>
        <p:xfrm>
          <a:off x="3143250" y="3643313"/>
          <a:ext cx="928688" cy="785812"/>
        </p:xfrm>
        <a:graphic>
          <a:graphicData uri="http://schemas.openxmlformats.org/drawingml/2006/table">
            <a:tbl>
              <a:tblPr/>
              <a:tblGrid>
                <a:gridCol w="203991"/>
                <a:gridCol w="241568"/>
                <a:gridCol w="241568"/>
                <a:gridCol w="241568"/>
              </a:tblGrid>
              <a:tr h="1781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8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ru-RU" sz="8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8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B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C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118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99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B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C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kern="1200" dirty="0">
                        <a:solidFill>
                          <a:srgbClr val="0099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B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C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800" b="0" i="0" u="none" strike="noStrike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3" name="Таблица 132"/>
          <p:cNvGraphicFramePr>
            <a:graphicFrameLocks noGrp="1"/>
          </p:cNvGraphicFramePr>
          <p:nvPr/>
        </p:nvGraphicFramePr>
        <p:xfrm>
          <a:off x="3133725" y="4787900"/>
          <a:ext cx="938213" cy="784225"/>
        </p:xfrm>
        <a:graphic>
          <a:graphicData uri="http://schemas.openxmlformats.org/drawingml/2006/table">
            <a:tbl>
              <a:tblPr/>
              <a:tblGrid>
                <a:gridCol w="206089"/>
                <a:gridCol w="244053"/>
                <a:gridCol w="244053"/>
                <a:gridCol w="244053"/>
              </a:tblGrid>
              <a:tr h="1777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1" baseline="50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1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ru-RU" sz="8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endParaRPr lang="ru-RU" sz="8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b="1" kern="1200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800" b="1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X</a:t>
                      </a:r>
                      <a:r>
                        <a:rPr lang="en-US" sz="800" b="0" i="0" u="none" strike="noStrike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Z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800" b="0" kern="1200" dirty="0">
                        <a:solidFill>
                          <a:srgbClr val="0099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729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800" b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Z</a:t>
                      </a:r>
                      <a:r>
                        <a:rPr lang="en-US" sz="800" b="0" i="0" u="none" strike="noStrike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8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23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800" b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kern="1200" baseline="-250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Z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kern="1200" dirty="0">
                        <a:solidFill>
                          <a:srgbClr val="0099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5" name="Таблица 134"/>
          <p:cNvGraphicFramePr>
            <a:graphicFrameLocks noGrp="1"/>
          </p:cNvGraphicFramePr>
          <p:nvPr/>
        </p:nvGraphicFramePr>
        <p:xfrm>
          <a:off x="3143250" y="2928938"/>
          <a:ext cx="928688" cy="357187"/>
        </p:xfrm>
        <a:graphic>
          <a:graphicData uri="http://schemas.openxmlformats.org/drawingml/2006/table">
            <a:tbl>
              <a:tblPr/>
              <a:tblGrid>
                <a:gridCol w="203991"/>
                <a:gridCol w="241568"/>
                <a:gridCol w="241568"/>
                <a:gridCol w="241568"/>
              </a:tblGrid>
              <a:tr h="1619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33CC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B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C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264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33CC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B</a:t>
                      </a:r>
                      <a:r>
                        <a:rPr lang="en-US" sz="800" b="0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33CC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C</a:t>
                      </a:r>
                      <a:r>
                        <a:rPr lang="en-US" sz="800" b="0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kern="1200" dirty="0">
                        <a:solidFill>
                          <a:srgbClr val="33CC33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9" name="Прямоугольник 138"/>
          <p:cNvSpPr/>
          <p:nvPr/>
        </p:nvSpPr>
        <p:spPr>
          <a:xfrm>
            <a:off x="1857375" y="5056188"/>
            <a:ext cx="857250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800" b="1" dirty="0">
                <a:solidFill>
                  <a:srgbClr val="41B146"/>
                </a:solidFill>
                <a:latin typeface="Arial" pitchFamily="34" charset="0"/>
                <a:cs typeface="Arial" pitchFamily="34" charset="0"/>
              </a:rPr>
              <a:t>∆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800" dirty="0">
                <a:solidFill>
                  <a:srgbClr val="41B146"/>
                </a:solidFill>
                <a:latin typeface="Arial" pitchFamily="34" charset="0"/>
                <a:cs typeface="Arial" pitchFamily="34" charset="0"/>
              </a:rPr>
              <a:t>обновлений </a:t>
            </a:r>
            <a:endParaRPr lang="ru-RU" sz="800" dirty="0">
              <a:solidFill>
                <a:srgbClr val="41B14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Овал 139"/>
          <p:cNvSpPr/>
          <p:nvPr/>
        </p:nvSpPr>
        <p:spPr>
          <a:xfrm>
            <a:off x="2214563" y="4870450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1" name="Прямая со стрелкой 140"/>
          <p:cNvCxnSpPr/>
          <p:nvPr/>
        </p:nvCxnSpPr>
        <p:spPr>
          <a:xfrm rot="16200000" flipH="1">
            <a:off x="3099593" y="3456782"/>
            <a:ext cx="912813" cy="0"/>
          </a:xfrm>
          <a:prstGeom prst="straightConnector1">
            <a:avLst/>
          </a:prstGeom>
          <a:ln w="9525">
            <a:solidFill>
              <a:srgbClr val="00CC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 стрелкой 143"/>
          <p:cNvCxnSpPr/>
          <p:nvPr/>
        </p:nvCxnSpPr>
        <p:spPr>
          <a:xfrm rot="16200000" flipH="1">
            <a:off x="2926556" y="3679032"/>
            <a:ext cx="928687" cy="0"/>
          </a:xfrm>
          <a:prstGeom prst="straightConnector1">
            <a:avLst/>
          </a:prstGeom>
          <a:ln w="9525">
            <a:solidFill>
              <a:srgbClr val="00CC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1" name="Таблица 150"/>
          <p:cNvGraphicFramePr>
            <a:graphicFrameLocks noGrp="1"/>
          </p:cNvGraphicFramePr>
          <p:nvPr/>
        </p:nvGraphicFramePr>
        <p:xfrm>
          <a:off x="3143250" y="5980113"/>
          <a:ext cx="928688" cy="306387"/>
        </p:xfrm>
        <a:graphic>
          <a:graphicData uri="http://schemas.openxmlformats.org/drawingml/2006/table">
            <a:tbl>
              <a:tblPr/>
              <a:tblGrid>
                <a:gridCol w="203991"/>
                <a:gridCol w="241568"/>
                <a:gridCol w="241568"/>
                <a:gridCol w="241568"/>
              </a:tblGrid>
              <a:tr h="1528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X</a:t>
                      </a:r>
                      <a:r>
                        <a:rPr lang="en-US" sz="800" b="0" i="0" u="none" strike="noStrike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Y</a:t>
                      </a:r>
                      <a:r>
                        <a:rPr lang="en-US" sz="800" b="0" i="0" u="none" strike="noStrike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Z</a:t>
                      </a:r>
                      <a:r>
                        <a:rPr lang="en-US" sz="800" b="0" i="0" u="none" strike="noStrike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kern="1200" dirty="0">
                        <a:solidFill>
                          <a:srgbClr val="0099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882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8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X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Y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Z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86" name="Прямая со стрелкой 185"/>
          <p:cNvCxnSpPr/>
          <p:nvPr/>
        </p:nvCxnSpPr>
        <p:spPr>
          <a:xfrm rot="16200000" flipH="1">
            <a:off x="3156744" y="3679032"/>
            <a:ext cx="928687" cy="0"/>
          </a:xfrm>
          <a:prstGeom prst="straightConnector1">
            <a:avLst/>
          </a:prstGeom>
          <a:ln w="9525">
            <a:solidFill>
              <a:srgbClr val="00CC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Прямая со стрелкой 189"/>
          <p:cNvCxnSpPr/>
          <p:nvPr/>
        </p:nvCxnSpPr>
        <p:spPr>
          <a:xfrm rot="16200000" flipH="1">
            <a:off x="3401219" y="3679032"/>
            <a:ext cx="928687" cy="0"/>
          </a:xfrm>
          <a:prstGeom prst="straightConnector1">
            <a:avLst/>
          </a:prstGeom>
          <a:ln w="9525">
            <a:solidFill>
              <a:srgbClr val="00CC00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Прямая со стрелкой 231"/>
          <p:cNvCxnSpPr/>
          <p:nvPr/>
        </p:nvCxnSpPr>
        <p:spPr>
          <a:xfrm rot="16200000" flipH="1">
            <a:off x="3385344" y="5576094"/>
            <a:ext cx="928688" cy="0"/>
          </a:xfrm>
          <a:prstGeom prst="straightConnector1">
            <a:avLst/>
          </a:prstGeom>
          <a:ln w="9525">
            <a:solidFill>
              <a:srgbClr val="33CC33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Прямая со стрелкой 232"/>
          <p:cNvCxnSpPr/>
          <p:nvPr/>
        </p:nvCxnSpPr>
        <p:spPr>
          <a:xfrm rot="5400000">
            <a:off x="3698875" y="5842001"/>
            <a:ext cx="701675" cy="0"/>
          </a:xfrm>
          <a:prstGeom prst="straightConnector1">
            <a:avLst/>
          </a:prstGeom>
          <a:ln w="9525">
            <a:solidFill>
              <a:srgbClr val="33CC33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6" name="Таблица 255"/>
          <p:cNvGraphicFramePr>
            <a:graphicFrameLocks noGrp="1"/>
          </p:cNvGraphicFramePr>
          <p:nvPr/>
        </p:nvGraphicFramePr>
        <p:xfrm>
          <a:off x="5000625" y="5857875"/>
          <a:ext cx="428625" cy="306388"/>
        </p:xfrm>
        <a:graphic>
          <a:graphicData uri="http://schemas.openxmlformats.org/drawingml/2006/table">
            <a:tbl>
              <a:tblPr/>
              <a:tblGrid>
                <a:gridCol w="236698"/>
                <a:gridCol w="191930"/>
              </a:tblGrid>
              <a:tr h="1528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b="0" kern="1200" dirty="0" smtClean="0">
                          <a:solidFill>
                            <a:srgbClr val="0099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8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800" b="0" kern="1200" dirty="0">
                        <a:solidFill>
                          <a:srgbClr val="0099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882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8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b="0" kern="1200" dirty="0" smtClean="0">
                          <a:solidFill>
                            <a:srgbClr val="0099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8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kern="1200" dirty="0">
                        <a:solidFill>
                          <a:srgbClr val="0099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" name="Группа 262"/>
          <p:cNvGrpSpPr>
            <a:grpSpLocks/>
          </p:cNvGrpSpPr>
          <p:nvPr/>
        </p:nvGrpSpPr>
        <p:grpSpPr bwMode="auto">
          <a:xfrm>
            <a:off x="3643313" y="2944813"/>
            <a:ext cx="142875" cy="142875"/>
            <a:chOff x="4786314" y="3214686"/>
            <a:chExt cx="142876" cy="142876"/>
          </a:xfrm>
        </p:grpSpPr>
        <p:cxnSp>
          <p:nvCxnSpPr>
            <p:cNvPr id="258" name="Прямая соединительная линия 257"/>
            <p:cNvCxnSpPr/>
            <p:nvPr/>
          </p:nvCxnSpPr>
          <p:spPr>
            <a:xfrm rot="16200000" flipH="1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Прямая соединительная линия 261"/>
            <p:cNvCxnSpPr/>
            <p:nvPr/>
          </p:nvCxnSpPr>
          <p:spPr>
            <a:xfrm rot="5400000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Группа 263"/>
          <p:cNvGrpSpPr>
            <a:grpSpLocks/>
          </p:cNvGrpSpPr>
          <p:nvPr/>
        </p:nvGrpSpPr>
        <p:grpSpPr bwMode="auto">
          <a:xfrm>
            <a:off x="3857625" y="2928938"/>
            <a:ext cx="142875" cy="142875"/>
            <a:chOff x="4786314" y="3214686"/>
            <a:chExt cx="142876" cy="142876"/>
          </a:xfrm>
        </p:grpSpPr>
        <p:cxnSp>
          <p:nvCxnSpPr>
            <p:cNvPr id="265" name="Прямая соединительная линия 264"/>
            <p:cNvCxnSpPr/>
            <p:nvPr/>
          </p:nvCxnSpPr>
          <p:spPr>
            <a:xfrm rot="16200000" flipH="1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Прямая соединительная линия 265"/>
            <p:cNvCxnSpPr/>
            <p:nvPr/>
          </p:nvCxnSpPr>
          <p:spPr>
            <a:xfrm rot="5400000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Группа 266"/>
          <p:cNvGrpSpPr>
            <a:grpSpLocks/>
          </p:cNvGrpSpPr>
          <p:nvPr/>
        </p:nvGrpSpPr>
        <p:grpSpPr bwMode="auto">
          <a:xfrm>
            <a:off x="3643313" y="6000750"/>
            <a:ext cx="142875" cy="142875"/>
            <a:chOff x="4786314" y="3214686"/>
            <a:chExt cx="142876" cy="142876"/>
          </a:xfrm>
        </p:grpSpPr>
        <p:cxnSp>
          <p:nvCxnSpPr>
            <p:cNvPr id="268" name="Прямая соединительная линия 267"/>
            <p:cNvCxnSpPr/>
            <p:nvPr/>
          </p:nvCxnSpPr>
          <p:spPr>
            <a:xfrm rot="16200000" flipH="1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Прямая соединительная линия 268"/>
            <p:cNvCxnSpPr/>
            <p:nvPr/>
          </p:nvCxnSpPr>
          <p:spPr>
            <a:xfrm rot="5400000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269"/>
          <p:cNvGrpSpPr>
            <a:grpSpLocks/>
          </p:cNvGrpSpPr>
          <p:nvPr/>
        </p:nvGrpSpPr>
        <p:grpSpPr bwMode="auto">
          <a:xfrm>
            <a:off x="3643313" y="6143625"/>
            <a:ext cx="142875" cy="142875"/>
            <a:chOff x="4786314" y="3214686"/>
            <a:chExt cx="142876" cy="142876"/>
          </a:xfrm>
        </p:grpSpPr>
        <p:cxnSp>
          <p:nvCxnSpPr>
            <p:cNvPr id="271" name="Прямая соединительная линия 270"/>
            <p:cNvCxnSpPr/>
            <p:nvPr/>
          </p:nvCxnSpPr>
          <p:spPr>
            <a:xfrm rot="16200000" flipH="1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Прямая соединительная линия 271"/>
            <p:cNvCxnSpPr/>
            <p:nvPr/>
          </p:nvCxnSpPr>
          <p:spPr>
            <a:xfrm rot="5400000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272"/>
          <p:cNvGrpSpPr>
            <a:grpSpLocks/>
          </p:cNvGrpSpPr>
          <p:nvPr/>
        </p:nvGrpSpPr>
        <p:grpSpPr bwMode="auto">
          <a:xfrm>
            <a:off x="3429000" y="6143625"/>
            <a:ext cx="142875" cy="142875"/>
            <a:chOff x="4786314" y="3214686"/>
            <a:chExt cx="142876" cy="142876"/>
          </a:xfrm>
        </p:grpSpPr>
        <p:cxnSp>
          <p:nvCxnSpPr>
            <p:cNvPr id="274" name="Прямая соединительная линия 273"/>
            <p:cNvCxnSpPr/>
            <p:nvPr/>
          </p:nvCxnSpPr>
          <p:spPr>
            <a:xfrm rot="16200000" flipH="1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Прямая соединительная линия 274"/>
            <p:cNvCxnSpPr/>
            <p:nvPr/>
          </p:nvCxnSpPr>
          <p:spPr>
            <a:xfrm rot="5400000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па 275"/>
          <p:cNvGrpSpPr>
            <a:grpSpLocks/>
          </p:cNvGrpSpPr>
          <p:nvPr/>
        </p:nvGrpSpPr>
        <p:grpSpPr bwMode="auto">
          <a:xfrm>
            <a:off x="3429000" y="6000750"/>
            <a:ext cx="142875" cy="142875"/>
            <a:chOff x="4786314" y="3214686"/>
            <a:chExt cx="142876" cy="142876"/>
          </a:xfrm>
        </p:grpSpPr>
        <p:cxnSp>
          <p:nvCxnSpPr>
            <p:cNvPr id="278" name="Прямая соединительная линия 277"/>
            <p:cNvCxnSpPr/>
            <p:nvPr/>
          </p:nvCxnSpPr>
          <p:spPr>
            <a:xfrm rot="16200000" flipH="1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Прямая соединительная линия 278"/>
            <p:cNvCxnSpPr/>
            <p:nvPr/>
          </p:nvCxnSpPr>
          <p:spPr>
            <a:xfrm rot="5400000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39" name="Таблица 338"/>
          <p:cNvGraphicFramePr>
            <a:graphicFrameLocks noGrp="1"/>
          </p:cNvGraphicFramePr>
          <p:nvPr/>
        </p:nvGraphicFramePr>
        <p:xfrm>
          <a:off x="7359650" y="5318125"/>
          <a:ext cx="1143000" cy="539750"/>
        </p:xfrm>
        <a:graphic>
          <a:graphicData uri="http://schemas.openxmlformats.org/drawingml/2006/table">
            <a:tbl>
              <a:tblPr/>
              <a:tblGrid>
                <a:gridCol w="214314"/>
                <a:gridCol w="285752"/>
                <a:gridCol w="285752"/>
                <a:gridCol w="214313"/>
                <a:gridCol w="142876"/>
              </a:tblGrid>
              <a:tr h="24479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7030A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kern="1200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kern="1200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800" b="0" dirty="0" smtClean="0">
                        <a:solidFill>
                          <a:srgbClr val="9B55E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800" b="0" i="0" u="none" strike="noStrike" kern="1200" dirty="0" smtClean="0">
                        <a:solidFill>
                          <a:srgbClr val="33CC33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800" b="0" i="0" u="none" strike="noStrike" kern="1200" dirty="0" smtClean="0">
                        <a:solidFill>
                          <a:srgbClr val="33CC33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41" name="Таблица 340"/>
          <p:cNvGraphicFramePr>
            <a:graphicFrameLocks noGrp="1"/>
          </p:cNvGraphicFramePr>
          <p:nvPr/>
        </p:nvGraphicFramePr>
        <p:xfrm>
          <a:off x="4643438" y="4214813"/>
          <a:ext cx="928687" cy="1285875"/>
        </p:xfrm>
        <a:graphic>
          <a:graphicData uri="http://schemas.openxmlformats.org/drawingml/2006/table">
            <a:tbl>
              <a:tblPr/>
              <a:tblGrid>
                <a:gridCol w="280453"/>
                <a:gridCol w="324121"/>
                <a:gridCol w="324121"/>
              </a:tblGrid>
              <a:tr h="2143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FFC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9B55EF"/>
                          </a:solidFill>
                          <a:latin typeface="+mn-lt"/>
                        </a:rPr>
                        <a:t>-</a:t>
                      </a:r>
                      <a:endParaRPr lang="ru-RU" sz="1100" b="0" i="0" u="none" strike="noStrike" dirty="0" smtClean="0">
                        <a:solidFill>
                          <a:srgbClr val="9B55EF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1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100" b="0" i="0" u="none" strike="noStrike" kern="1200" dirty="0" smtClean="0">
                        <a:solidFill>
                          <a:srgbClr val="9B55EF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i="0" u="none" strike="noStrike" kern="1200" dirty="0" smtClean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FFC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100" b="0" i="0" u="none" strike="noStrike" dirty="0" smtClean="0">
                        <a:solidFill>
                          <a:srgbClr val="9B55EF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0" i="0" u="none" strike="noStrike" kern="1200" dirty="0" smtClean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1100" b="0" i="0" u="none" strike="noStrike" kern="1200" dirty="0" smtClean="0">
                        <a:solidFill>
                          <a:srgbClr val="FFC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1100" b="0" i="0" u="none" strike="noStrike" kern="1200" dirty="0" smtClean="0">
                        <a:solidFill>
                          <a:srgbClr val="9B55EF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 b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1100" b="0" i="0" u="none" strike="noStrike" kern="1200" dirty="0" smtClean="0">
                        <a:solidFill>
                          <a:srgbClr val="FFC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100" b="0" i="0" u="none" strike="noStrike" kern="1200" dirty="0" smtClean="0">
                        <a:solidFill>
                          <a:srgbClr val="9B55EF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100" b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1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2" name="TextBox 341"/>
          <p:cNvSpPr txBox="1">
            <a:spLocks noChangeArrowheads="1"/>
          </p:cNvSpPr>
          <p:nvPr/>
        </p:nvSpPr>
        <p:spPr bwMode="auto">
          <a:xfrm>
            <a:off x="4786313" y="3968750"/>
            <a:ext cx="711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>
                <a:solidFill>
                  <a:srgbClr val="002060"/>
                </a:solidFill>
              </a:rPr>
              <a:t>Связи </a:t>
            </a:r>
            <a:r>
              <a:rPr lang="en-US" sz="1000">
                <a:solidFill>
                  <a:srgbClr val="002060"/>
                </a:solidFill>
              </a:rPr>
              <a:t>ID</a:t>
            </a:r>
            <a:endParaRPr lang="ru-RU" sz="1000">
              <a:solidFill>
                <a:srgbClr val="002060"/>
              </a:solidFill>
            </a:endParaRPr>
          </a:p>
        </p:txBody>
      </p:sp>
      <p:cxnSp>
        <p:nvCxnSpPr>
          <p:cNvPr id="391" name="Прямая соединительная линия 390"/>
          <p:cNvCxnSpPr/>
          <p:nvPr/>
        </p:nvCxnSpPr>
        <p:spPr>
          <a:xfrm rot="5400000" flipH="1" flipV="1">
            <a:off x="5321300" y="3394075"/>
            <a:ext cx="221615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Прямая со стрелкой 152"/>
          <p:cNvCxnSpPr/>
          <p:nvPr/>
        </p:nvCxnSpPr>
        <p:spPr>
          <a:xfrm>
            <a:off x="1428750" y="2928938"/>
            <a:ext cx="214313" cy="1587"/>
          </a:xfrm>
          <a:prstGeom prst="straightConnector1">
            <a:avLst/>
          </a:prstGeom>
          <a:ln w="9525"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 стрелкой 153"/>
          <p:cNvCxnSpPr/>
          <p:nvPr/>
        </p:nvCxnSpPr>
        <p:spPr>
          <a:xfrm>
            <a:off x="1428750" y="3214688"/>
            <a:ext cx="214313" cy="1587"/>
          </a:xfrm>
          <a:prstGeom prst="straightConnector1">
            <a:avLst/>
          </a:prstGeom>
          <a:ln w="9525"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 стрелкой 154"/>
          <p:cNvCxnSpPr/>
          <p:nvPr/>
        </p:nvCxnSpPr>
        <p:spPr>
          <a:xfrm rot="16200000" flipH="1">
            <a:off x="1356519" y="5117306"/>
            <a:ext cx="358775" cy="214313"/>
          </a:xfrm>
          <a:prstGeom prst="straightConnector1">
            <a:avLst/>
          </a:prstGeom>
          <a:ln w="9525">
            <a:solidFill>
              <a:srgbClr val="0070C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 стрелкой 161"/>
          <p:cNvCxnSpPr/>
          <p:nvPr/>
        </p:nvCxnSpPr>
        <p:spPr>
          <a:xfrm>
            <a:off x="1428750" y="5616575"/>
            <a:ext cx="214313" cy="1588"/>
          </a:xfrm>
          <a:prstGeom prst="straightConnector1">
            <a:avLst/>
          </a:prstGeom>
          <a:ln w="9525">
            <a:solidFill>
              <a:srgbClr val="0070C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Прямая со стрелкой 162"/>
          <p:cNvCxnSpPr/>
          <p:nvPr/>
        </p:nvCxnSpPr>
        <p:spPr>
          <a:xfrm>
            <a:off x="2857500" y="3071813"/>
            <a:ext cx="285750" cy="1587"/>
          </a:xfrm>
          <a:prstGeom prst="straightConnector1">
            <a:avLst/>
          </a:prstGeom>
          <a:ln w="9525"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Правая фигурная скобка 179"/>
          <p:cNvSpPr/>
          <p:nvPr/>
        </p:nvSpPr>
        <p:spPr>
          <a:xfrm>
            <a:off x="4113213" y="2906713"/>
            <a:ext cx="71437" cy="1571625"/>
          </a:xfrm>
          <a:prstGeom prst="rightBrace">
            <a:avLst>
              <a:gd name="adj1" fmla="val 183333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82" name="Прямая со стрелкой 181"/>
          <p:cNvCxnSpPr/>
          <p:nvPr/>
        </p:nvCxnSpPr>
        <p:spPr>
          <a:xfrm rot="16200000" flipH="1">
            <a:off x="2678906" y="5679282"/>
            <a:ext cx="642937" cy="285750"/>
          </a:xfrm>
          <a:prstGeom prst="straightConnector1">
            <a:avLst/>
          </a:prstGeom>
          <a:ln w="9525">
            <a:solidFill>
              <a:srgbClr val="0070C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Правая фигурная скобка 186"/>
          <p:cNvSpPr/>
          <p:nvPr/>
        </p:nvSpPr>
        <p:spPr>
          <a:xfrm>
            <a:off x="4094163" y="4760913"/>
            <a:ext cx="71437" cy="1571625"/>
          </a:xfrm>
          <a:prstGeom prst="rightBrace">
            <a:avLst>
              <a:gd name="adj1" fmla="val 183333"/>
              <a:gd name="adj2" fmla="val 50000"/>
            </a:avLst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-142875" y="1000125"/>
            <a:ext cx="2000250" cy="642938"/>
          </a:xfrm>
          <a:prstGeom prst="roundRect">
            <a:avLst>
              <a:gd name="adj" fmla="val 99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Обновление данных </a:t>
            </a:r>
            <a:b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ресурсе-эталоне</a:t>
            </a:r>
          </a:p>
        </p:txBody>
      </p:sp>
      <p:graphicFrame>
        <p:nvGraphicFramePr>
          <p:cNvPr id="235" name="Таблица 234"/>
          <p:cNvGraphicFramePr>
            <a:graphicFrameLocks noGrp="1"/>
          </p:cNvGraphicFramePr>
          <p:nvPr/>
        </p:nvGraphicFramePr>
        <p:xfrm>
          <a:off x="7359650" y="4124325"/>
          <a:ext cx="803275" cy="161925"/>
        </p:xfrm>
        <a:graphic>
          <a:graphicData uri="http://schemas.openxmlformats.org/drawingml/2006/table">
            <a:tbl>
              <a:tblPr/>
              <a:tblGrid>
                <a:gridCol w="241111"/>
                <a:gridCol w="241111"/>
                <a:gridCol w="160741"/>
                <a:gridCol w="160704"/>
              </a:tblGrid>
              <a:tr h="1613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99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99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99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99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2" name="Таблица 241"/>
          <p:cNvGraphicFramePr>
            <a:graphicFrameLocks noGrp="1"/>
          </p:cNvGraphicFramePr>
          <p:nvPr/>
        </p:nvGraphicFramePr>
        <p:xfrm>
          <a:off x="7359650" y="4714875"/>
          <a:ext cx="642938" cy="142875"/>
        </p:xfrm>
        <a:graphic>
          <a:graphicData uri="http://schemas.openxmlformats.org/drawingml/2006/table">
            <a:tbl>
              <a:tblPr/>
              <a:tblGrid>
                <a:gridCol w="214314"/>
                <a:gridCol w="285752"/>
                <a:gridCol w="142876"/>
              </a:tblGrid>
              <a:tr h="1428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800" b="0" dirty="0" smtClean="0">
                        <a:solidFill>
                          <a:srgbClr val="9B55E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800" b="0" i="0" u="none" strike="noStrike" kern="1200" dirty="0" smtClean="0">
                        <a:solidFill>
                          <a:srgbClr val="33CC33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6" name="Прямая соединительная линия 155"/>
          <p:cNvCxnSpPr/>
          <p:nvPr/>
        </p:nvCxnSpPr>
        <p:spPr>
          <a:xfrm rot="10800000">
            <a:off x="4500563" y="3357563"/>
            <a:ext cx="500062" cy="15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/>
          <p:cNvCxnSpPr/>
          <p:nvPr/>
        </p:nvCxnSpPr>
        <p:spPr>
          <a:xfrm rot="5400000">
            <a:off x="4036219" y="3821907"/>
            <a:ext cx="92868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единительная линия 171"/>
          <p:cNvCxnSpPr/>
          <p:nvPr/>
        </p:nvCxnSpPr>
        <p:spPr>
          <a:xfrm>
            <a:off x="4500563" y="4286250"/>
            <a:ext cx="642937" cy="1588"/>
          </a:xfrm>
          <a:prstGeom prst="line">
            <a:avLst/>
          </a:prstGeom>
          <a:ln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Прямая соединительная линия 198"/>
          <p:cNvCxnSpPr/>
          <p:nvPr/>
        </p:nvCxnSpPr>
        <p:spPr>
          <a:xfrm>
            <a:off x="5357813" y="3357563"/>
            <a:ext cx="500062" cy="15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Прямая соединительная линия 201"/>
          <p:cNvCxnSpPr/>
          <p:nvPr/>
        </p:nvCxnSpPr>
        <p:spPr>
          <a:xfrm rot="5400000">
            <a:off x="5286375" y="3929063"/>
            <a:ext cx="1144587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Прямая соединительная линия 203"/>
          <p:cNvCxnSpPr/>
          <p:nvPr/>
        </p:nvCxnSpPr>
        <p:spPr>
          <a:xfrm>
            <a:off x="5857875" y="4498975"/>
            <a:ext cx="571500" cy="1588"/>
          </a:xfrm>
          <a:prstGeom prst="line">
            <a:avLst/>
          </a:prstGeom>
          <a:ln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Прямая соединительная линия 221"/>
          <p:cNvCxnSpPr/>
          <p:nvPr/>
        </p:nvCxnSpPr>
        <p:spPr>
          <a:xfrm>
            <a:off x="5143500" y="4284663"/>
            <a:ext cx="1285875" cy="158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Прямая соединительная линия 233"/>
          <p:cNvCxnSpPr/>
          <p:nvPr/>
        </p:nvCxnSpPr>
        <p:spPr>
          <a:xfrm>
            <a:off x="4143375" y="3143250"/>
            <a:ext cx="11430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Прямая со стрелкой 237"/>
          <p:cNvCxnSpPr/>
          <p:nvPr/>
        </p:nvCxnSpPr>
        <p:spPr>
          <a:xfrm rot="5400000">
            <a:off x="5215731" y="3213894"/>
            <a:ext cx="142875" cy="1588"/>
          </a:xfrm>
          <a:prstGeom prst="straightConnector1">
            <a:avLst/>
          </a:prstGeom>
          <a:ln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Прямая соединительная линия 247"/>
          <p:cNvCxnSpPr/>
          <p:nvPr/>
        </p:nvCxnSpPr>
        <p:spPr>
          <a:xfrm rot="10800000">
            <a:off x="4500563" y="5929313"/>
            <a:ext cx="50006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Прямая соединительная линия 249"/>
          <p:cNvCxnSpPr/>
          <p:nvPr/>
        </p:nvCxnSpPr>
        <p:spPr>
          <a:xfrm rot="5400000" flipH="1" flipV="1">
            <a:off x="4035425" y="5465763"/>
            <a:ext cx="92868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Прямая соединительная линия 252"/>
          <p:cNvCxnSpPr/>
          <p:nvPr/>
        </p:nvCxnSpPr>
        <p:spPr>
          <a:xfrm>
            <a:off x="4500563" y="5000625"/>
            <a:ext cx="714375" cy="1588"/>
          </a:xfrm>
          <a:prstGeom prst="line">
            <a:avLst/>
          </a:prstGeom>
          <a:ln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Прямая соединительная линия 254"/>
          <p:cNvCxnSpPr/>
          <p:nvPr/>
        </p:nvCxnSpPr>
        <p:spPr>
          <a:xfrm>
            <a:off x="5214938" y="5000625"/>
            <a:ext cx="500062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Прямая соединительная линия 258"/>
          <p:cNvCxnSpPr/>
          <p:nvPr/>
        </p:nvCxnSpPr>
        <p:spPr>
          <a:xfrm rot="5400000">
            <a:off x="5358606" y="5358607"/>
            <a:ext cx="714375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Прямая соединительная линия 260"/>
          <p:cNvCxnSpPr/>
          <p:nvPr/>
        </p:nvCxnSpPr>
        <p:spPr>
          <a:xfrm>
            <a:off x="5715000" y="5715000"/>
            <a:ext cx="1500188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Прямая соединительная линия 266"/>
          <p:cNvCxnSpPr/>
          <p:nvPr/>
        </p:nvCxnSpPr>
        <p:spPr>
          <a:xfrm>
            <a:off x="5429250" y="5929313"/>
            <a:ext cx="50006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Прямая соединительная линия 272"/>
          <p:cNvCxnSpPr/>
          <p:nvPr/>
        </p:nvCxnSpPr>
        <p:spPr>
          <a:xfrm rot="5400000" flipH="1" flipV="1">
            <a:off x="5680076" y="5680075"/>
            <a:ext cx="50006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Прямая соединительная линия 276"/>
          <p:cNvCxnSpPr/>
          <p:nvPr/>
        </p:nvCxnSpPr>
        <p:spPr>
          <a:xfrm>
            <a:off x="5929313" y="5429250"/>
            <a:ext cx="500062" cy="1588"/>
          </a:xfrm>
          <a:prstGeom prst="line">
            <a:avLst/>
          </a:prstGeom>
          <a:ln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Прямая соединительная линия 280"/>
          <p:cNvCxnSpPr/>
          <p:nvPr/>
        </p:nvCxnSpPr>
        <p:spPr>
          <a:xfrm>
            <a:off x="6429375" y="5429250"/>
            <a:ext cx="785813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>
            <a:off x="4143375" y="6284913"/>
            <a:ext cx="107156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 стрелкой 117"/>
          <p:cNvCxnSpPr/>
          <p:nvPr/>
        </p:nvCxnSpPr>
        <p:spPr>
          <a:xfrm rot="5400000" flipH="1" flipV="1">
            <a:off x="5144294" y="6215857"/>
            <a:ext cx="142875" cy="1587"/>
          </a:xfrm>
          <a:prstGeom prst="straightConnector1">
            <a:avLst/>
          </a:prstGeom>
          <a:ln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Овал 108"/>
          <p:cNvSpPr/>
          <p:nvPr/>
        </p:nvSpPr>
        <p:spPr>
          <a:xfrm>
            <a:off x="3500438" y="5713413"/>
            <a:ext cx="215900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TextBox 112"/>
          <p:cNvSpPr txBox="1">
            <a:spLocks noChangeArrowheads="1"/>
          </p:cNvSpPr>
          <p:nvPr/>
        </p:nvSpPr>
        <p:spPr bwMode="auto">
          <a:xfrm>
            <a:off x="7216775" y="5024438"/>
            <a:ext cx="19319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>
                <a:solidFill>
                  <a:srgbClr val="002060"/>
                </a:solidFill>
              </a:rPr>
              <a:t>Иной ресурс-потребитель</a:t>
            </a:r>
          </a:p>
        </p:txBody>
      </p:sp>
      <p:sp>
        <p:nvSpPr>
          <p:cNvPr id="114" name="Овал 113"/>
          <p:cNvSpPr/>
          <p:nvPr/>
        </p:nvSpPr>
        <p:spPr>
          <a:xfrm>
            <a:off x="8713788" y="4143375"/>
            <a:ext cx="217487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Овал 114"/>
          <p:cNvSpPr/>
          <p:nvPr/>
        </p:nvSpPr>
        <p:spPr>
          <a:xfrm>
            <a:off x="8070850" y="4643438"/>
            <a:ext cx="217488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7" name="Таблица 116"/>
          <p:cNvGraphicFramePr>
            <a:graphicFrameLocks noGrp="1"/>
          </p:cNvGraphicFramePr>
          <p:nvPr/>
        </p:nvGraphicFramePr>
        <p:xfrm>
          <a:off x="185738" y="2563813"/>
          <a:ext cx="1223962" cy="1079500"/>
        </p:xfrm>
        <a:graphic>
          <a:graphicData uri="http://schemas.openxmlformats.org/drawingml/2006/table">
            <a:tbl>
              <a:tblPr/>
              <a:tblGrid>
                <a:gridCol w="268856"/>
                <a:gridCol w="318381"/>
                <a:gridCol w="318381"/>
                <a:gridCol w="318381"/>
              </a:tblGrid>
              <a:tr h="244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1050" b="1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11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1" i="0" u="none" strike="noStrike" kern="1200" dirty="0" smtClean="0">
                          <a:solidFill>
                            <a:srgbClr val="C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  <a:endParaRPr lang="ru-RU" sz="1100" b="1" i="0" u="none" strike="noStrike" kern="1200" dirty="0">
                        <a:solidFill>
                          <a:srgbClr val="C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11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r>
                        <a:rPr lang="en-US" sz="14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1" i="0" u="none" strike="noStrike" dirty="0" smtClean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05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5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sz="14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sz="14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b="1" i="0" u="none" strike="noStrike" kern="12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r>
                        <a:rPr lang="en-US" sz="14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b="1" i="0" u="none" strike="noStrike" kern="1200" dirty="0">
                        <a:solidFill>
                          <a:srgbClr val="00CC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1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i="0" u="none" strike="noStrike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9" name="TextBox 118"/>
          <p:cNvSpPr txBox="1">
            <a:spLocks noChangeArrowheads="1"/>
          </p:cNvSpPr>
          <p:nvPr/>
        </p:nvSpPr>
        <p:spPr bwMode="auto">
          <a:xfrm>
            <a:off x="2957513" y="3357563"/>
            <a:ext cx="14001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>
                <a:solidFill>
                  <a:srgbClr val="002060"/>
                </a:solidFill>
              </a:rPr>
              <a:t>Хэш-копии ресурсов</a:t>
            </a:r>
          </a:p>
        </p:txBody>
      </p:sp>
      <p:sp>
        <p:nvSpPr>
          <p:cNvPr id="120" name="Овальная выноска 119"/>
          <p:cNvSpPr/>
          <p:nvPr/>
        </p:nvSpPr>
        <p:spPr>
          <a:xfrm>
            <a:off x="1643063" y="2000250"/>
            <a:ext cx="1214437" cy="571500"/>
          </a:xfrm>
          <a:prstGeom prst="wedgeEllipseCallout">
            <a:avLst>
              <a:gd name="adj1" fmla="val -76239"/>
              <a:gd name="adj2" fmla="val 71556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</a:rPr>
              <a:t>Вид данных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21" name="Овальная выноска 120"/>
          <p:cNvSpPr/>
          <p:nvPr/>
        </p:nvSpPr>
        <p:spPr>
          <a:xfrm>
            <a:off x="1643063" y="3429000"/>
            <a:ext cx="1035050" cy="428625"/>
          </a:xfrm>
          <a:prstGeom prst="wedgeEllipseCallout">
            <a:avLst>
              <a:gd name="adj1" fmla="val -86207"/>
              <a:gd name="adj2" fmla="val -26557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</a:rPr>
              <a:t>Данные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22" name="Овальная выноска 121"/>
          <p:cNvSpPr/>
          <p:nvPr/>
        </p:nvSpPr>
        <p:spPr>
          <a:xfrm>
            <a:off x="0" y="1928813"/>
            <a:ext cx="714375" cy="285750"/>
          </a:xfrm>
          <a:prstGeom prst="wedgeEllipseCallout">
            <a:avLst>
              <a:gd name="adj1" fmla="val 30324"/>
              <a:gd name="adj2" fmla="val 195831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</a:t>
            </a:r>
            <a:r>
              <a:rPr lang="ru-RU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ю.л</a:t>
            </a:r>
            <a:r>
              <a:rPr lang="ru-RU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Овальная выноска 122"/>
          <p:cNvSpPr/>
          <p:nvPr/>
        </p:nvSpPr>
        <p:spPr>
          <a:xfrm>
            <a:off x="642938" y="1714500"/>
            <a:ext cx="714375" cy="285750"/>
          </a:xfrm>
          <a:prstGeom prst="wedgeEllipseCallout">
            <a:avLst>
              <a:gd name="adj1" fmla="val -13149"/>
              <a:gd name="adj2" fmla="val 265265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 </a:t>
            </a:r>
            <a:r>
              <a:rPr lang="ru-RU" sz="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ю.л</a:t>
            </a:r>
            <a:r>
              <a:rPr lang="ru-RU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8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Овальная выноска 123"/>
          <p:cNvSpPr/>
          <p:nvPr/>
        </p:nvSpPr>
        <p:spPr>
          <a:xfrm>
            <a:off x="1071563" y="2000250"/>
            <a:ext cx="847725" cy="285750"/>
          </a:xfrm>
          <a:prstGeom prst="wedgeEllipseCallout">
            <a:avLst>
              <a:gd name="adj1" fmla="val -27395"/>
              <a:gd name="adj2" fmla="val 165643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ФИО </a:t>
            </a:r>
            <a:r>
              <a:rPr lang="en-US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ген.</a:t>
            </a:r>
            <a:r>
              <a:rPr lang="en-US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</a:t>
            </a:r>
            <a:r>
              <a:rPr lang="en-US" sz="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8" name="Таблица 127"/>
          <p:cNvGraphicFramePr>
            <a:graphicFrameLocks noGrp="1"/>
          </p:cNvGraphicFramePr>
          <p:nvPr/>
        </p:nvGraphicFramePr>
        <p:xfrm>
          <a:off x="211138" y="4681538"/>
          <a:ext cx="1223962" cy="1079500"/>
        </p:xfrm>
        <a:graphic>
          <a:graphicData uri="http://schemas.openxmlformats.org/drawingml/2006/table">
            <a:tbl>
              <a:tblPr/>
              <a:tblGrid>
                <a:gridCol w="268856"/>
                <a:gridCol w="318381"/>
                <a:gridCol w="318381"/>
                <a:gridCol w="318381"/>
              </a:tblGrid>
              <a:tr h="244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1050" b="1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ru-RU" sz="11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endParaRPr lang="ru-RU" sz="11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1" kern="1200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1100" b="1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0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1400" b="1" kern="1200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1400" b="1" kern="1200" dirty="0">
                        <a:solidFill>
                          <a:srgbClr val="00CC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05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50" b="0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11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11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11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100" b="0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1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r>
                        <a:rPr lang="en-US" sz="11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1" kern="12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1400" b="1" kern="1200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400" b="1" kern="1200" dirty="0">
                        <a:solidFill>
                          <a:srgbClr val="00CC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7" name="Таблица 126"/>
          <p:cNvGraphicFramePr>
            <a:graphicFrameLocks noGrp="1"/>
          </p:cNvGraphicFramePr>
          <p:nvPr/>
        </p:nvGraphicFramePr>
        <p:xfrm>
          <a:off x="7288213" y="2428875"/>
          <a:ext cx="785812" cy="131763"/>
        </p:xfrm>
        <a:graphic>
          <a:graphicData uri="http://schemas.openxmlformats.org/drawingml/2006/table">
            <a:tbl>
              <a:tblPr/>
              <a:tblGrid>
                <a:gridCol w="214314"/>
                <a:gridCol w="285752"/>
                <a:gridCol w="285753"/>
              </a:tblGrid>
              <a:tr h="1047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kern="1200" dirty="0" smtClean="0">
                          <a:solidFill>
                            <a:srgbClr val="0099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130" name="Прямая со стрелкой 129"/>
          <p:cNvCxnSpPr/>
          <p:nvPr/>
        </p:nvCxnSpPr>
        <p:spPr>
          <a:xfrm rot="5400000" flipH="1" flipV="1">
            <a:off x="5822157" y="4321969"/>
            <a:ext cx="2787650" cy="1587"/>
          </a:xfrm>
          <a:prstGeom prst="straightConnector1">
            <a:avLst/>
          </a:prstGeom>
          <a:ln>
            <a:solidFill>
              <a:srgbClr val="FFC000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 flipV="1">
            <a:off x="7216775" y="2928938"/>
            <a:ext cx="714375" cy="158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/>
          <p:nvPr/>
        </p:nvCxnSpPr>
        <p:spPr>
          <a:xfrm rot="5400000" flipH="1" flipV="1">
            <a:off x="7860506" y="2856707"/>
            <a:ext cx="142875" cy="1588"/>
          </a:xfrm>
          <a:prstGeom prst="straightConnector1">
            <a:avLst/>
          </a:prstGeom>
          <a:ln>
            <a:solidFill>
              <a:srgbClr val="FFC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единительная линия 137"/>
          <p:cNvCxnSpPr/>
          <p:nvPr/>
        </p:nvCxnSpPr>
        <p:spPr>
          <a:xfrm>
            <a:off x="6429375" y="2284413"/>
            <a:ext cx="1500188" cy="158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 стрелкой 141"/>
          <p:cNvCxnSpPr/>
          <p:nvPr/>
        </p:nvCxnSpPr>
        <p:spPr>
          <a:xfrm rot="5400000">
            <a:off x="7860506" y="2356644"/>
            <a:ext cx="142875" cy="1588"/>
          </a:xfrm>
          <a:prstGeom prst="straightConnector1">
            <a:avLst/>
          </a:prstGeom>
          <a:ln>
            <a:solidFill>
              <a:srgbClr val="FFC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 стрелкой 146"/>
          <p:cNvCxnSpPr/>
          <p:nvPr/>
        </p:nvCxnSpPr>
        <p:spPr>
          <a:xfrm rot="5400000" flipH="1" flipV="1">
            <a:off x="7574756" y="2856707"/>
            <a:ext cx="142875" cy="1588"/>
          </a:xfrm>
          <a:prstGeom prst="straightConnector1">
            <a:avLst/>
          </a:prstGeom>
          <a:ln>
            <a:solidFill>
              <a:srgbClr val="FFC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Овал 147"/>
          <p:cNvSpPr/>
          <p:nvPr/>
        </p:nvSpPr>
        <p:spPr>
          <a:xfrm>
            <a:off x="8713788" y="2355850"/>
            <a:ext cx="217487" cy="2159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1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9" name="Таблица 148"/>
          <p:cNvGraphicFramePr>
            <a:graphicFrameLocks noGrp="1"/>
          </p:cNvGraphicFramePr>
          <p:nvPr/>
        </p:nvGraphicFramePr>
        <p:xfrm>
          <a:off x="7288213" y="2643188"/>
          <a:ext cx="714375" cy="131762"/>
        </p:xfrm>
        <a:graphic>
          <a:graphicData uri="http://schemas.openxmlformats.org/drawingml/2006/table">
            <a:tbl>
              <a:tblPr/>
              <a:tblGrid>
                <a:gridCol w="214314"/>
                <a:gridCol w="285752"/>
                <a:gridCol w="214312"/>
              </a:tblGrid>
              <a:tr h="1047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1200" dirty="0" smtClean="0">
                          <a:solidFill>
                            <a:srgbClr val="0099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 </a:t>
                      </a:r>
                      <a:r>
                        <a:rPr lang="en-US" sz="8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800" b="0" kern="1200" dirty="0" smtClean="0">
                        <a:solidFill>
                          <a:srgbClr val="0099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0" name="Скругленный прямоугольник 149"/>
          <p:cNvSpPr/>
          <p:nvPr/>
        </p:nvSpPr>
        <p:spPr>
          <a:xfrm>
            <a:off x="7216775" y="2357438"/>
            <a:ext cx="1357313" cy="500062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52" name="Прямая соединительная линия 151"/>
          <p:cNvCxnSpPr/>
          <p:nvPr/>
        </p:nvCxnSpPr>
        <p:spPr>
          <a:xfrm>
            <a:off x="8074025" y="2500313"/>
            <a:ext cx="71438" cy="158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 rot="5400000">
            <a:off x="7609682" y="3036094"/>
            <a:ext cx="1071562" cy="0"/>
          </a:xfrm>
          <a:prstGeom prst="line">
            <a:avLst/>
          </a:prstGeom>
          <a:ln>
            <a:solidFill>
              <a:srgbClr val="FFC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>
            <a:off x="8002588" y="2714625"/>
            <a:ext cx="500062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 rot="5400000">
            <a:off x="8074025" y="3143250"/>
            <a:ext cx="857250" cy="0"/>
          </a:xfrm>
          <a:prstGeom prst="line">
            <a:avLst/>
          </a:prstGeom>
          <a:ln>
            <a:solidFill>
              <a:srgbClr val="FFC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 стрелкой 163"/>
          <p:cNvCxnSpPr/>
          <p:nvPr/>
        </p:nvCxnSpPr>
        <p:spPr>
          <a:xfrm rot="5400000">
            <a:off x="7501731" y="2356644"/>
            <a:ext cx="142875" cy="1588"/>
          </a:xfrm>
          <a:prstGeom prst="straightConnector1">
            <a:avLst/>
          </a:prstGeom>
          <a:ln>
            <a:solidFill>
              <a:srgbClr val="FFC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5" name="Таблица 164"/>
          <p:cNvGraphicFramePr>
            <a:graphicFrameLocks noGrp="1"/>
          </p:cNvGraphicFramePr>
          <p:nvPr/>
        </p:nvGraphicFramePr>
        <p:xfrm>
          <a:off x="7288213" y="3214688"/>
          <a:ext cx="1284287" cy="728662"/>
        </p:xfrm>
        <a:graphic>
          <a:graphicData uri="http://schemas.openxmlformats.org/drawingml/2006/table">
            <a:tbl>
              <a:tblPr/>
              <a:tblGrid>
                <a:gridCol w="241111"/>
                <a:gridCol w="241111"/>
                <a:gridCol w="321481"/>
                <a:gridCol w="160741"/>
                <a:gridCol w="160704"/>
                <a:gridCol w="160704"/>
              </a:tblGrid>
              <a:tr h="224912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800" b="1" i="0" u="none" strike="noStrike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800" b="1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Z</a:t>
                      </a:r>
                      <a:endParaRPr lang="ru-RU" sz="800" b="1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2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99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kern="12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r>
                        <a:rPr lang="en-US" sz="10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8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800" b="0" kern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b="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8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6" name="Таблица 165"/>
          <p:cNvGraphicFramePr>
            <a:graphicFrameLocks noGrp="1"/>
          </p:cNvGraphicFramePr>
          <p:nvPr/>
        </p:nvGraphicFramePr>
        <p:xfrm>
          <a:off x="7288213" y="3214688"/>
          <a:ext cx="1284287" cy="728662"/>
        </p:xfrm>
        <a:graphic>
          <a:graphicData uri="http://schemas.openxmlformats.org/drawingml/2006/table">
            <a:tbl>
              <a:tblPr/>
              <a:tblGrid>
                <a:gridCol w="241111"/>
                <a:gridCol w="241111"/>
                <a:gridCol w="321481"/>
                <a:gridCol w="160741"/>
                <a:gridCol w="160704"/>
                <a:gridCol w="160704"/>
              </a:tblGrid>
              <a:tr h="224912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800" b="1" i="0" u="none" strike="noStrike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800" b="1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Z</a:t>
                      </a:r>
                      <a:endParaRPr lang="ru-RU" sz="800" b="1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2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99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kern="12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r>
                        <a:rPr lang="en-US" sz="10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1000" b="1" kern="1200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1000" b="1" kern="1200" dirty="0" smtClean="0">
                        <a:solidFill>
                          <a:srgbClr val="00CC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b="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8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7" name="Таблица 166"/>
          <p:cNvGraphicFramePr>
            <a:graphicFrameLocks noGrp="1"/>
          </p:cNvGraphicFramePr>
          <p:nvPr/>
        </p:nvGraphicFramePr>
        <p:xfrm>
          <a:off x="7288213" y="3214688"/>
          <a:ext cx="1284287" cy="728662"/>
        </p:xfrm>
        <a:graphic>
          <a:graphicData uri="http://schemas.openxmlformats.org/drawingml/2006/table">
            <a:tbl>
              <a:tblPr/>
              <a:tblGrid>
                <a:gridCol w="241111"/>
                <a:gridCol w="241111"/>
                <a:gridCol w="321481"/>
                <a:gridCol w="160741"/>
                <a:gridCol w="160704"/>
                <a:gridCol w="160704"/>
              </a:tblGrid>
              <a:tr h="224912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800" b="1" i="0" u="none" strike="noStrike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800" b="1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Z</a:t>
                      </a:r>
                      <a:endParaRPr lang="ru-RU" sz="800" b="1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2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99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kern="12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r>
                        <a:rPr lang="en-US" sz="10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1000" b="1" kern="1200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1000" b="1" kern="1200" dirty="0" smtClean="0">
                        <a:solidFill>
                          <a:srgbClr val="00CC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sz="10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sz="10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b="0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8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0" name="Таблица 169"/>
          <p:cNvGraphicFramePr>
            <a:graphicFrameLocks noGrp="1"/>
          </p:cNvGraphicFramePr>
          <p:nvPr/>
        </p:nvGraphicFramePr>
        <p:xfrm>
          <a:off x="7359650" y="5318125"/>
          <a:ext cx="1143000" cy="539750"/>
        </p:xfrm>
        <a:graphic>
          <a:graphicData uri="http://schemas.openxmlformats.org/drawingml/2006/table">
            <a:tbl>
              <a:tblPr/>
              <a:tblGrid>
                <a:gridCol w="214314"/>
                <a:gridCol w="285752"/>
                <a:gridCol w="285752"/>
                <a:gridCol w="214314"/>
                <a:gridCol w="142876"/>
              </a:tblGrid>
              <a:tr h="24479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7030A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kern="1200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u="none" strike="noStrike" kern="1200" dirty="0" smtClean="0">
                          <a:solidFill>
                            <a:srgbClr val="7030A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9B55EF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800" b="0" dirty="0" smtClean="0">
                        <a:solidFill>
                          <a:srgbClr val="9B55E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800" b="0" i="0" u="none" strike="noStrike" kern="1200" dirty="0" smtClean="0">
                        <a:solidFill>
                          <a:srgbClr val="33CC33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800" b="0" i="0" u="none" strike="noStrike" kern="1200" dirty="0" smtClean="0">
                        <a:solidFill>
                          <a:srgbClr val="33CC33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sz="10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1" i="0" u="none" strike="noStrike" dirty="0" smtClean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B55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1" name="Таблица 170"/>
          <p:cNvGraphicFramePr>
            <a:graphicFrameLocks noGrp="1"/>
          </p:cNvGraphicFramePr>
          <p:nvPr/>
        </p:nvGraphicFramePr>
        <p:xfrm>
          <a:off x="7359650" y="4367213"/>
          <a:ext cx="722313" cy="161925"/>
        </p:xfrm>
        <a:graphic>
          <a:graphicData uri="http://schemas.openxmlformats.org/drawingml/2006/table">
            <a:tbl>
              <a:tblPr/>
              <a:tblGrid>
                <a:gridCol w="241111"/>
                <a:gridCol w="258955"/>
                <a:gridCol w="223230"/>
              </a:tblGrid>
              <a:tr h="1613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b="0" kern="1200" dirty="0" smtClean="0">
                          <a:solidFill>
                            <a:srgbClr val="0099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800" b="0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kern="1200" dirty="0">
                        <a:solidFill>
                          <a:srgbClr val="0099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3" name="Скругленный прямоугольник 172"/>
          <p:cNvSpPr/>
          <p:nvPr/>
        </p:nvSpPr>
        <p:spPr>
          <a:xfrm>
            <a:off x="7288213" y="4071938"/>
            <a:ext cx="1357312" cy="500062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75" name="Прямая соединительная линия 174"/>
          <p:cNvCxnSpPr/>
          <p:nvPr/>
        </p:nvCxnSpPr>
        <p:spPr>
          <a:xfrm rot="5400000" flipH="1" flipV="1">
            <a:off x="7895432" y="3893343"/>
            <a:ext cx="285750" cy="214313"/>
          </a:xfrm>
          <a:prstGeom prst="line">
            <a:avLst/>
          </a:prstGeom>
          <a:ln>
            <a:solidFill>
              <a:srgbClr val="FFC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единительная линия 177"/>
          <p:cNvCxnSpPr/>
          <p:nvPr/>
        </p:nvCxnSpPr>
        <p:spPr>
          <a:xfrm rot="5400000" flipH="1" flipV="1">
            <a:off x="8074025" y="3857625"/>
            <a:ext cx="285750" cy="285750"/>
          </a:xfrm>
          <a:prstGeom prst="line">
            <a:avLst/>
          </a:prstGeom>
          <a:ln>
            <a:solidFill>
              <a:srgbClr val="FFC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 rot="5400000" flipH="1" flipV="1">
            <a:off x="8002588" y="3929062"/>
            <a:ext cx="571500" cy="428625"/>
          </a:xfrm>
          <a:prstGeom prst="line">
            <a:avLst/>
          </a:prstGeom>
          <a:ln>
            <a:solidFill>
              <a:srgbClr val="FFC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8" name="Таблица 187"/>
          <p:cNvGraphicFramePr>
            <a:graphicFrameLocks noGrp="1"/>
          </p:cNvGraphicFramePr>
          <p:nvPr/>
        </p:nvGraphicFramePr>
        <p:xfrm>
          <a:off x="7288213" y="3214688"/>
          <a:ext cx="1284287" cy="728662"/>
        </p:xfrm>
        <a:graphic>
          <a:graphicData uri="http://schemas.openxmlformats.org/drawingml/2006/table">
            <a:tbl>
              <a:tblPr/>
              <a:tblGrid>
                <a:gridCol w="241111"/>
                <a:gridCol w="241111"/>
                <a:gridCol w="321481"/>
                <a:gridCol w="160741"/>
                <a:gridCol w="160704"/>
                <a:gridCol w="160704"/>
              </a:tblGrid>
              <a:tr h="224912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800" b="1" i="0" u="none" strike="noStrike" dirty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800" b="1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Z</a:t>
                      </a:r>
                      <a:endParaRPr lang="ru-RU" sz="800" b="1" dirty="0" smtClean="0">
                        <a:solidFill>
                          <a:srgbClr val="FFC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2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99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kern="12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</a:t>
                      </a:r>
                      <a:r>
                        <a:rPr lang="en-US" sz="10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1000" b="1" kern="1200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1000" b="1" kern="1200" dirty="0" smtClean="0">
                        <a:solidFill>
                          <a:srgbClr val="00CC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FFC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800" b="0" i="0" u="none" strike="noStrike" dirty="0" smtClean="0">
                        <a:solidFill>
                          <a:srgbClr val="FFC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sz="10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sz="1000" b="1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CC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b="1" kern="12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r>
                        <a:rPr lang="en-US" sz="1000" b="1" kern="1200" baseline="-25000" dirty="0" smtClean="0">
                          <a:solidFill>
                            <a:srgbClr val="00CC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000" b="1" kern="1200" dirty="0">
                        <a:solidFill>
                          <a:srgbClr val="00CC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89" name="Прямая соединительная линия 188"/>
          <p:cNvCxnSpPr/>
          <p:nvPr/>
        </p:nvCxnSpPr>
        <p:spPr>
          <a:xfrm rot="16200000" flipH="1">
            <a:off x="7681118" y="5107782"/>
            <a:ext cx="785813" cy="285750"/>
          </a:xfrm>
          <a:prstGeom prst="line">
            <a:avLst/>
          </a:prstGeom>
          <a:ln>
            <a:solidFill>
              <a:srgbClr val="9B55EF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Прямая соединительная линия 196"/>
          <p:cNvCxnSpPr/>
          <p:nvPr/>
        </p:nvCxnSpPr>
        <p:spPr>
          <a:xfrm rot="10800000">
            <a:off x="4357688" y="3500438"/>
            <a:ext cx="64293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Прямая соединительная линия 199"/>
          <p:cNvCxnSpPr/>
          <p:nvPr/>
        </p:nvCxnSpPr>
        <p:spPr>
          <a:xfrm rot="5400000">
            <a:off x="3858419" y="4001294"/>
            <a:ext cx="998538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Прямая соединительная линия 204"/>
          <p:cNvCxnSpPr/>
          <p:nvPr/>
        </p:nvCxnSpPr>
        <p:spPr>
          <a:xfrm>
            <a:off x="4357688" y="4498975"/>
            <a:ext cx="785812" cy="1588"/>
          </a:xfrm>
          <a:prstGeom prst="line">
            <a:avLst/>
          </a:prstGeom>
          <a:ln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Прямая соединительная линия 206"/>
          <p:cNvCxnSpPr/>
          <p:nvPr/>
        </p:nvCxnSpPr>
        <p:spPr>
          <a:xfrm rot="10800000">
            <a:off x="4357688" y="6083300"/>
            <a:ext cx="6429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Прямая соединительная линия 208"/>
          <p:cNvCxnSpPr/>
          <p:nvPr/>
        </p:nvCxnSpPr>
        <p:spPr>
          <a:xfrm rot="5400000" flipH="1" flipV="1">
            <a:off x="4030663" y="5756275"/>
            <a:ext cx="65246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Прямая соединительная линия 212"/>
          <p:cNvCxnSpPr/>
          <p:nvPr/>
        </p:nvCxnSpPr>
        <p:spPr>
          <a:xfrm>
            <a:off x="4357688" y="5427663"/>
            <a:ext cx="785812" cy="1587"/>
          </a:xfrm>
          <a:prstGeom prst="line">
            <a:avLst/>
          </a:prstGeom>
          <a:ln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Прямая соединительная линия 215"/>
          <p:cNvCxnSpPr/>
          <p:nvPr/>
        </p:nvCxnSpPr>
        <p:spPr>
          <a:xfrm>
            <a:off x="5143500" y="4500563"/>
            <a:ext cx="571500" cy="158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Прямая соединительная линия 218"/>
          <p:cNvCxnSpPr/>
          <p:nvPr/>
        </p:nvCxnSpPr>
        <p:spPr>
          <a:xfrm rot="5400000" flipH="1" flipV="1">
            <a:off x="5465763" y="4251325"/>
            <a:ext cx="500062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Прямая соединительная линия 220"/>
          <p:cNvCxnSpPr/>
          <p:nvPr/>
        </p:nvCxnSpPr>
        <p:spPr>
          <a:xfrm>
            <a:off x="5715000" y="3998913"/>
            <a:ext cx="2357438" cy="158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Прямая со стрелкой 224"/>
          <p:cNvCxnSpPr/>
          <p:nvPr/>
        </p:nvCxnSpPr>
        <p:spPr>
          <a:xfrm rot="5400000">
            <a:off x="8012906" y="4071144"/>
            <a:ext cx="142875" cy="1588"/>
          </a:xfrm>
          <a:prstGeom prst="straightConnector1">
            <a:avLst/>
          </a:prstGeom>
          <a:ln>
            <a:solidFill>
              <a:srgbClr val="FFC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Прямая со стрелкой 225"/>
          <p:cNvCxnSpPr/>
          <p:nvPr/>
        </p:nvCxnSpPr>
        <p:spPr>
          <a:xfrm rot="5400000">
            <a:off x="7858919" y="4071144"/>
            <a:ext cx="142875" cy="1587"/>
          </a:xfrm>
          <a:prstGeom prst="straightConnector1">
            <a:avLst/>
          </a:prstGeom>
          <a:ln>
            <a:solidFill>
              <a:srgbClr val="FFC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Прямая соединительная линия 226"/>
          <p:cNvCxnSpPr/>
          <p:nvPr/>
        </p:nvCxnSpPr>
        <p:spPr>
          <a:xfrm rot="5400000">
            <a:off x="5178426" y="3679825"/>
            <a:ext cx="214312" cy="15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Прямая соединительная линия 235"/>
          <p:cNvCxnSpPr/>
          <p:nvPr/>
        </p:nvCxnSpPr>
        <p:spPr>
          <a:xfrm rot="5400000">
            <a:off x="5392737" y="3678238"/>
            <a:ext cx="214313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Прямая соединительная линия 236"/>
          <p:cNvCxnSpPr/>
          <p:nvPr/>
        </p:nvCxnSpPr>
        <p:spPr>
          <a:xfrm rot="5400000">
            <a:off x="5575300" y="3678238"/>
            <a:ext cx="214313" cy="15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Прямая соединительная линия 238"/>
          <p:cNvCxnSpPr/>
          <p:nvPr/>
        </p:nvCxnSpPr>
        <p:spPr>
          <a:xfrm>
            <a:off x="5286375" y="3784600"/>
            <a:ext cx="500063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Прямая соединительная линия 239"/>
          <p:cNvCxnSpPr/>
          <p:nvPr/>
        </p:nvCxnSpPr>
        <p:spPr>
          <a:xfrm rot="5400000">
            <a:off x="5251450" y="4322763"/>
            <a:ext cx="1071563" cy="15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Прямая соединительная линия 242"/>
          <p:cNvCxnSpPr/>
          <p:nvPr/>
        </p:nvCxnSpPr>
        <p:spPr>
          <a:xfrm>
            <a:off x="5786438" y="4500563"/>
            <a:ext cx="642937" cy="1587"/>
          </a:xfrm>
          <a:prstGeom prst="line">
            <a:avLst/>
          </a:prstGeom>
          <a:ln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Прямая соединительная линия 244"/>
          <p:cNvCxnSpPr/>
          <p:nvPr/>
        </p:nvCxnSpPr>
        <p:spPr>
          <a:xfrm flipV="1">
            <a:off x="5786438" y="4643438"/>
            <a:ext cx="642937" cy="9525"/>
          </a:xfrm>
          <a:prstGeom prst="line">
            <a:avLst/>
          </a:prstGeom>
          <a:ln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Прямая соединительная линия 245"/>
          <p:cNvCxnSpPr/>
          <p:nvPr/>
        </p:nvCxnSpPr>
        <p:spPr>
          <a:xfrm>
            <a:off x="5786438" y="4856163"/>
            <a:ext cx="642937" cy="1587"/>
          </a:xfrm>
          <a:prstGeom prst="line">
            <a:avLst/>
          </a:prstGeom>
          <a:ln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266"/>
          <p:cNvGrpSpPr>
            <a:grpSpLocks/>
          </p:cNvGrpSpPr>
          <p:nvPr/>
        </p:nvGrpSpPr>
        <p:grpSpPr bwMode="auto">
          <a:xfrm>
            <a:off x="6286500" y="4572000"/>
            <a:ext cx="142875" cy="142875"/>
            <a:chOff x="4786314" y="3214686"/>
            <a:chExt cx="142876" cy="142876"/>
          </a:xfrm>
        </p:grpSpPr>
        <p:cxnSp>
          <p:nvCxnSpPr>
            <p:cNvPr id="249" name="Прямая соединительная линия 248"/>
            <p:cNvCxnSpPr/>
            <p:nvPr/>
          </p:nvCxnSpPr>
          <p:spPr>
            <a:xfrm rot="16200000" flipH="1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Прямая соединительная линия 250"/>
            <p:cNvCxnSpPr/>
            <p:nvPr/>
          </p:nvCxnSpPr>
          <p:spPr>
            <a:xfrm rot="5400000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4" name="Прямая соединительная линия 253"/>
          <p:cNvCxnSpPr/>
          <p:nvPr/>
        </p:nvCxnSpPr>
        <p:spPr>
          <a:xfrm>
            <a:off x="5429250" y="6072188"/>
            <a:ext cx="500063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Прямая соединительная линия 256"/>
          <p:cNvCxnSpPr/>
          <p:nvPr/>
        </p:nvCxnSpPr>
        <p:spPr>
          <a:xfrm rot="5400000" flipH="1" flipV="1">
            <a:off x="5603082" y="5755481"/>
            <a:ext cx="65405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Прямая соединительная линия 262"/>
          <p:cNvCxnSpPr/>
          <p:nvPr/>
        </p:nvCxnSpPr>
        <p:spPr>
          <a:xfrm>
            <a:off x="5929313" y="5429250"/>
            <a:ext cx="500062" cy="1588"/>
          </a:xfrm>
          <a:prstGeom prst="line">
            <a:avLst/>
          </a:prstGeom>
          <a:ln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Прямая соединительная линия 263"/>
          <p:cNvCxnSpPr/>
          <p:nvPr/>
        </p:nvCxnSpPr>
        <p:spPr>
          <a:xfrm rot="5400000" flipH="1" flipV="1">
            <a:off x="6001544" y="4429919"/>
            <a:ext cx="85725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Прямая соединительная линия 275"/>
          <p:cNvCxnSpPr/>
          <p:nvPr/>
        </p:nvCxnSpPr>
        <p:spPr>
          <a:xfrm>
            <a:off x="5143500" y="5429250"/>
            <a:ext cx="57150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Прямая соединительная линия 279"/>
          <p:cNvCxnSpPr/>
          <p:nvPr/>
        </p:nvCxnSpPr>
        <p:spPr>
          <a:xfrm rot="5400000">
            <a:off x="5572919" y="5571331"/>
            <a:ext cx="285750" cy="158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Прямая соединительная линия 283"/>
          <p:cNvCxnSpPr/>
          <p:nvPr/>
        </p:nvCxnSpPr>
        <p:spPr>
          <a:xfrm>
            <a:off x="5715000" y="5713413"/>
            <a:ext cx="1500188" cy="158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Прямая со стрелкой 284"/>
          <p:cNvCxnSpPr/>
          <p:nvPr/>
        </p:nvCxnSpPr>
        <p:spPr>
          <a:xfrm rot="5400000" flipH="1" flipV="1">
            <a:off x="6679407" y="5179219"/>
            <a:ext cx="1073150" cy="1587"/>
          </a:xfrm>
          <a:prstGeom prst="straightConnector1">
            <a:avLst/>
          </a:prstGeom>
          <a:ln>
            <a:solidFill>
              <a:srgbClr val="FFC000"/>
            </a:solidFill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Прямая соединительная линия 287"/>
          <p:cNvCxnSpPr/>
          <p:nvPr/>
        </p:nvCxnSpPr>
        <p:spPr>
          <a:xfrm flipV="1">
            <a:off x="7216775" y="4643438"/>
            <a:ext cx="714375" cy="158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Прямая со стрелкой 288"/>
          <p:cNvCxnSpPr/>
          <p:nvPr/>
        </p:nvCxnSpPr>
        <p:spPr>
          <a:xfrm rot="5400000" flipH="1" flipV="1">
            <a:off x="7860506" y="4571207"/>
            <a:ext cx="142875" cy="1588"/>
          </a:xfrm>
          <a:prstGeom prst="straightConnector1">
            <a:avLst/>
          </a:prstGeom>
          <a:ln>
            <a:solidFill>
              <a:srgbClr val="FFC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Прямая соединительная линия 296"/>
          <p:cNvCxnSpPr/>
          <p:nvPr/>
        </p:nvCxnSpPr>
        <p:spPr>
          <a:xfrm rot="10800000">
            <a:off x="4500563" y="3357563"/>
            <a:ext cx="500062" cy="15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Прямая соединительная линия 297"/>
          <p:cNvCxnSpPr/>
          <p:nvPr/>
        </p:nvCxnSpPr>
        <p:spPr>
          <a:xfrm rot="5400000">
            <a:off x="4036219" y="3821907"/>
            <a:ext cx="92868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Прямая соединительная линия 298"/>
          <p:cNvCxnSpPr/>
          <p:nvPr/>
        </p:nvCxnSpPr>
        <p:spPr>
          <a:xfrm>
            <a:off x="4500563" y="4284663"/>
            <a:ext cx="928687" cy="1587"/>
          </a:xfrm>
          <a:prstGeom prst="line">
            <a:avLst/>
          </a:prstGeom>
          <a:ln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266"/>
          <p:cNvGrpSpPr>
            <a:grpSpLocks/>
          </p:cNvGrpSpPr>
          <p:nvPr/>
        </p:nvGrpSpPr>
        <p:grpSpPr bwMode="auto">
          <a:xfrm>
            <a:off x="5357813" y="4248150"/>
            <a:ext cx="142875" cy="142875"/>
            <a:chOff x="4786314" y="3214686"/>
            <a:chExt cx="142876" cy="142876"/>
          </a:xfrm>
        </p:grpSpPr>
        <p:cxnSp>
          <p:nvCxnSpPr>
            <p:cNvPr id="302" name="Прямая соединительная линия 301"/>
            <p:cNvCxnSpPr/>
            <p:nvPr/>
          </p:nvCxnSpPr>
          <p:spPr>
            <a:xfrm rot="16200000" flipH="1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Прямая соединительная линия 302"/>
            <p:cNvCxnSpPr/>
            <p:nvPr/>
          </p:nvCxnSpPr>
          <p:spPr>
            <a:xfrm rot="5400000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4" name="Прямая соединительная линия 303"/>
          <p:cNvCxnSpPr/>
          <p:nvPr/>
        </p:nvCxnSpPr>
        <p:spPr>
          <a:xfrm rot="10800000">
            <a:off x="4357688" y="3500438"/>
            <a:ext cx="64293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Прямая соединительная линия 304"/>
          <p:cNvCxnSpPr/>
          <p:nvPr/>
        </p:nvCxnSpPr>
        <p:spPr>
          <a:xfrm rot="5400000">
            <a:off x="3857625" y="4000501"/>
            <a:ext cx="100012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Прямая соединительная линия 305"/>
          <p:cNvCxnSpPr/>
          <p:nvPr/>
        </p:nvCxnSpPr>
        <p:spPr>
          <a:xfrm>
            <a:off x="4357688" y="4500563"/>
            <a:ext cx="1071562" cy="1587"/>
          </a:xfrm>
          <a:prstGeom prst="line">
            <a:avLst/>
          </a:prstGeom>
          <a:ln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Прямая соединительная линия 310"/>
          <p:cNvCxnSpPr/>
          <p:nvPr/>
        </p:nvCxnSpPr>
        <p:spPr>
          <a:xfrm rot="10800000">
            <a:off x="4500563" y="5929313"/>
            <a:ext cx="50006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Прямая соединительная линия 311"/>
          <p:cNvCxnSpPr/>
          <p:nvPr/>
        </p:nvCxnSpPr>
        <p:spPr>
          <a:xfrm rot="5400000" flipH="1" flipV="1">
            <a:off x="4037013" y="5464175"/>
            <a:ext cx="928688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Прямая соединительная линия 312"/>
          <p:cNvCxnSpPr/>
          <p:nvPr/>
        </p:nvCxnSpPr>
        <p:spPr>
          <a:xfrm>
            <a:off x="4500563" y="5000625"/>
            <a:ext cx="928687" cy="1588"/>
          </a:xfrm>
          <a:prstGeom prst="line">
            <a:avLst/>
          </a:prstGeom>
          <a:ln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266"/>
          <p:cNvGrpSpPr>
            <a:grpSpLocks/>
          </p:cNvGrpSpPr>
          <p:nvPr/>
        </p:nvGrpSpPr>
        <p:grpSpPr bwMode="auto">
          <a:xfrm>
            <a:off x="5338763" y="4910138"/>
            <a:ext cx="142875" cy="142875"/>
            <a:chOff x="4786314" y="3214686"/>
            <a:chExt cx="142876" cy="142876"/>
          </a:xfrm>
        </p:grpSpPr>
        <p:cxnSp>
          <p:nvCxnSpPr>
            <p:cNvPr id="316" name="Прямая соединительная линия 315"/>
            <p:cNvCxnSpPr/>
            <p:nvPr/>
          </p:nvCxnSpPr>
          <p:spPr>
            <a:xfrm rot="16200000" flipH="1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Прямая соединительная линия 316"/>
            <p:cNvCxnSpPr/>
            <p:nvPr/>
          </p:nvCxnSpPr>
          <p:spPr>
            <a:xfrm rot="5400000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8" name="Прямая соединительная линия 317"/>
          <p:cNvCxnSpPr/>
          <p:nvPr/>
        </p:nvCxnSpPr>
        <p:spPr>
          <a:xfrm rot="10800000">
            <a:off x="4357688" y="6084888"/>
            <a:ext cx="6429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Прямая соединительная линия 318"/>
          <p:cNvCxnSpPr/>
          <p:nvPr/>
        </p:nvCxnSpPr>
        <p:spPr>
          <a:xfrm rot="5400000" flipH="1" flipV="1">
            <a:off x="4029869" y="5755481"/>
            <a:ext cx="6540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Прямая соединительная линия 319"/>
          <p:cNvCxnSpPr/>
          <p:nvPr/>
        </p:nvCxnSpPr>
        <p:spPr>
          <a:xfrm>
            <a:off x="4357688" y="5429250"/>
            <a:ext cx="1071562" cy="1588"/>
          </a:xfrm>
          <a:prstGeom prst="line">
            <a:avLst/>
          </a:prstGeom>
          <a:ln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266"/>
          <p:cNvGrpSpPr>
            <a:grpSpLocks/>
          </p:cNvGrpSpPr>
          <p:nvPr/>
        </p:nvGrpSpPr>
        <p:grpSpPr bwMode="auto">
          <a:xfrm>
            <a:off x="5338763" y="5338763"/>
            <a:ext cx="142875" cy="142875"/>
            <a:chOff x="4786314" y="3214686"/>
            <a:chExt cx="142876" cy="142876"/>
          </a:xfrm>
        </p:grpSpPr>
        <p:cxnSp>
          <p:nvCxnSpPr>
            <p:cNvPr id="323" name="Прямая соединительная линия 322"/>
            <p:cNvCxnSpPr/>
            <p:nvPr/>
          </p:nvCxnSpPr>
          <p:spPr>
            <a:xfrm rot="16200000" flipH="1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Прямая соединительная линия 323"/>
            <p:cNvCxnSpPr/>
            <p:nvPr/>
          </p:nvCxnSpPr>
          <p:spPr>
            <a:xfrm rot="5400000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5" name="Прямая соединительная линия 324"/>
          <p:cNvCxnSpPr/>
          <p:nvPr/>
        </p:nvCxnSpPr>
        <p:spPr>
          <a:xfrm rot="5400000">
            <a:off x="5178425" y="3678238"/>
            <a:ext cx="214313" cy="15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Прямая соединительная линия 325"/>
          <p:cNvCxnSpPr/>
          <p:nvPr/>
        </p:nvCxnSpPr>
        <p:spPr>
          <a:xfrm rot="5400000">
            <a:off x="5394325" y="3678238"/>
            <a:ext cx="214313" cy="15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Прямая соединительная линия 326"/>
          <p:cNvCxnSpPr/>
          <p:nvPr/>
        </p:nvCxnSpPr>
        <p:spPr>
          <a:xfrm rot="5400000">
            <a:off x="5575300" y="3678238"/>
            <a:ext cx="214313" cy="15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Прямая соединительная линия 327"/>
          <p:cNvCxnSpPr/>
          <p:nvPr/>
        </p:nvCxnSpPr>
        <p:spPr>
          <a:xfrm>
            <a:off x="5286375" y="3786188"/>
            <a:ext cx="500063" cy="15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Прямая соединительная линия 328"/>
          <p:cNvCxnSpPr/>
          <p:nvPr/>
        </p:nvCxnSpPr>
        <p:spPr>
          <a:xfrm rot="5400000">
            <a:off x="5251451" y="4321175"/>
            <a:ext cx="1071562" cy="15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Прямая соединительная линия 329"/>
          <p:cNvCxnSpPr/>
          <p:nvPr/>
        </p:nvCxnSpPr>
        <p:spPr>
          <a:xfrm>
            <a:off x="5786438" y="4498975"/>
            <a:ext cx="857250" cy="1588"/>
          </a:xfrm>
          <a:prstGeom prst="line">
            <a:avLst/>
          </a:prstGeom>
          <a:ln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Группа 266"/>
          <p:cNvGrpSpPr>
            <a:grpSpLocks/>
          </p:cNvGrpSpPr>
          <p:nvPr/>
        </p:nvGrpSpPr>
        <p:grpSpPr bwMode="auto">
          <a:xfrm>
            <a:off x="6572250" y="4383088"/>
            <a:ext cx="142875" cy="142875"/>
            <a:chOff x="4786314" y="3214686"/>
            <a:chExt cx="142876" cy="142876"/>
          </a:xfrm>
        </p:grpSpPr>
        <p:cxnSp>
          <p:nvCxnSpPr>
            <p:cNvPr id="333" name="Прямая соединительная линия 332"/>
            <p:cNvCxnSpPr/>
            <p:nvPr/>
          </p:nvCxnSpPr>
          <p:spPr>
            <a:xfrm rot="16200000" flipH="1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Прямая соединительная линия 333"/>
            <p:cNvCxnSpPr/>
            <p:nvPr/>
          </p:nvCxnSpPr>
          <p:spPr>
            <a:xfrm rot="5400000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5" name="Прямая соединительная линия 334"/>
          <p:cNvCxnSpPr/>
          <p:nvPr/>
        </p:nvCxnSpPr>
        <p:spPr>
          <a:xfrm flipV="1">
            <a:off x="5786438" y="4643438"/>
            <a:ext cx="857250" cy="9525"/>
          </a:xfrm>
          <a:prstGeom prst="line">
            <a:avLst/>
          </a:prstGeom>
          <a:ln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Прямая соединительная линия 336"/>
          <p:cNvCxnSpPr/>
          <p:nvPr/>
        </p:nvCxnSpPr>
        <p:spPr>
          <a:xfrm>
            <a:off x="5786438" y="4857750"/>
            <a:ext cx="857250" cy="1588"/>
          </a:xfrm>
          <a:prstGeom prst="line">
            <a:avLst/>
          </a:prstGeom>
          <a:ln>
            <a:solidFill>
              <a:srgbClr val="C0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Группа 266"/>
          <p:cNvGrpSpPr>
            <a:grpSpLocks/>
          </p:cNvGrpSpPr>
          <p:nvPr/>
        </p:nvGrpSpPr>
        <p:grpSpPr bwMode="auto">
          <a:xfrm>
            <a:off x="6572250" y="4773613"/>
            <a:ext cx="142875" cy="142875"/>
            <a:chOff x="4786314" y="3214686"/>
            <a:chExt cx="142876" cy="142876"/>
          </a:xfrm>
        </p:grpSpPr>
        <p:cxnSp>
          <p:nvCxnSpPr>
            <p:cNvPr id="343" name="Прямая соединительная линия 342"/>
            <p:cNvCxnSpPr/>
            <p:nvPr/>
          </p:nvCxnSpPr>
          <p:spPr>
            <a:xfrm rot="16200000" flipH="1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Прямая соединительная линия 343"/>
            <p:cNvCxnSpPr/>
            <p:nvPr/>
          </p:nvCxnSpPr>
          <p:spPr>
            <a:xfrm rot="5400000">
              <a:off x="4786314" y="3214686"/>
              <a:ext cx="142876" cy="14287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7" name="Прямая соединительная линия 346"/>
          <p:cNvCxnSpPr/>
          <p:nvPr/>
        </p:nvCxnSpPr>
        <p:spPr>
          <a:xfrm>
            <a:off x="5429250" y="4498975"/>
            <a:ext cx="285750" cy="1588"/>
          </a:xfrm>
          <a:prstGeom prst="line">
            <a:avLst/>
          </a:prstGeom>
          <a:ln>
            <a:solidFill>
              <a:srgbClr val="9B55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Прямая соединительная линия 348"/>
          <p:cNvCxnSpPr/>
          <p:nvPr/>
        </p:nvCxnSpPr>
        <p:spPr>
          <a:xfrm rot="5400000" flipH="1" flipV="1">
            <a:off x="5464969" y="4250531"/>
            <a:ext cx="501650" cy="1588"/>
          </a:xfrm>
          <a:prstGeom prst="line">
            <a:avLst/>
          </a:prstGeom>
          <a:ln>
            <a:solidFill>
              <a:srgbClr val="9B55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Прямая соединительная линия 349"/>
          <p:cNvCxnSpPr/>
          <p:nvPr/>
        </p:nvCxnSpPr>
        <p:spPr>
          <a:xfrm>
            <a:off x="5715000" y="4000500"/>
            <a:ext cx="1143000" cy="1588"/>
          </a:xfrm>
          <a:prstGeom prst="line">
            <a:avLst/>
          </a:prstGeom>
          <a:ln>
            <a:solidFill>
              <a:srgbClr val="9B55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Прямая соединительная линия 351"/>
          <p:cNvCxnSpPr/>
          <p:nvPr/>
        </p:nvCxnSpPr>
        <p:spPr>
          <a:xfrm rot="5400000">
            <a:off x="6358731" y="4499769"/>
            <a:ext cx="1000125" cy="1588"/>
          </a:xfrm>
          <a:prstGeom prst="line">
            <a:avLst/>
          </a:prstGeom>
          <a:ln>
            <a:solidFill>
              <a:srgbClr val="9B55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Прямая соединительная линия 352"/>
          <p:cNvCxnSpPr/>
          <p:nvPr/>
        </p:nvCxnSpPr>
        <p:spPr>
          <a:xfrm>
            <a:off x="6643688" y="4643438"/>
            <a:ext cx="214312" cy="1587"/>
          </a:xfrm>
          <a:prstGeom prst="line">
            <a:avLst/>
          </a:prstGeom>
          <a:ln>
            <a:solidFill>
              <a:srgbClr val="9B55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Прямая соединительная линия 355"/>
          <p:cNvCxnSpPr/>
          <p:nvPr/>
        </p:nvCxnSpPr>
        <p:spPr>
          <a:xfrm>
            <a:off x="6858000" y="5000625"/>
            <a:ext cx="1071563" cy="1588"/>
          </a:xfrm>
          <a:prstGeom prst="line">
            <a:avLst/>
          </a:prstGeom>
          <a:ln>
            <a:solidFill>
              <a:srgbClr val="9B55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Прямая со стрелкой 356"/>
          <p:cNvCxnSpPr/>
          <p:nvPr/>
        </p:nvCxnSpPr>
        <p:spPr>
          <a:xfrm rot="5400000" flipH="1" flipV="1">
            <a:off x="7860506" y="4928394"/>
            <a:ext cx="142875" cy="1588"/>
          </a:xfrm>
          <a:prstGeom prst="straightConnector1">
            <a:avLst/>
          </a:prstGeom>
          <a:ln>
            <a:solidFill>
              <a:srgbClr val="9B55EF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2" name="Таблица 361"/>
          <p:cNvGraphicFramePr>
            <a:graphicFrameLocks noGrp="1"/>
          </p:cNvGraphicFramePr>
          <p:nvPr/>
        </p:nvGraphicFramePr>
        <p:xfrm>
          <a:off x="3143250" y="3643313"/>
          <a:ext cx="928688" cy="785812"/>
        </p:xfrm>
        <a:graphic>
          <a:graphicData uri="http://schemas.openxmlformats.org/drawingml/2006/table">
            <a:tbl>
              <a:tblPr/>
              <a:tblGrid>
                <a:gridCol w="203991"/>
                <a:gridCol w="241568"/>
                <a:gridCol w="241568"/>
                <a:gridCol w="241568"/>
              </a:tblGrid>
              <a:tr h="1781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endParaRPr lang="ru-RU" sz="800" b="1" i="0" u="none" strike="noStrike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8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ru-RU" sz="8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800" b="1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#</a:t>
                      </a:r>
                      <a:r>
                        <a:rPr lang="en-US" sz="1000" b="1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A</a:t>
                      </a:r>
                      <a:r>
                        <a:rPr lang="en-US" sz="1000" b="1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1" i="0" u="none" strike="noStrike" dirty="0" smtClean="0">
                        <a:solidFill>
                          <a:srgbClr val="33CC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B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C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0" i="0" u="none" strike="noStrike" dirty="0" smtClean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118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#</a:t>
                      </a:r>
                      <a:r>
                        <a:rPr lang="en-US" sz="10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A</a:t>
                      </a:r>
                      <a:r>
                        <a:rPr lang="en-US" sz="1000" b="0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33CC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#</a:t>
                      </a:r>
                      <a:r>
                        <a:rPr lang="en-US" sz="10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B</a:t>
                      </a:r>
                      <a:r>
                        <a:rPr lang="en-US" sz="1000" b="0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33CC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#</a:t>
                      </a:r>
                      <a:r>
                        <a:rPr lang="en-US" sz="1000" b="0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C</a:t>
                      </a:r>
                      <a:r>
                        <a:rPr lang="en-US" sz="1000" b="0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0" i="0" u="none" strike="noStrike" kern="1200" dirty="0">
                        <a:solidFill>
                          <a:srgbClr val="33CC33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A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B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C</a:t>
                      </a:r>
                      <a:r>
                        <a:rPr lang="en-US" sz="800" b="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800" b="0" i="0" u="none" strike="noStrike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3" name="TextBox 362"/>
          <p:cNvSpPr txBox="1">
            <a:spLocks noChangeArrowheads="1"/>
          </p:cNvSpPr>
          <p:nvPr/>
        </p:nvSpPr>
        <p:spPr bwMode="auto">
          <a:xfrm>
            <a:off x="8145463" y="2357438"/>
            <a:ext cx="3778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FFC000"/>
                </a:solidFill>
              </a:rPr>
              <a:t>ID</a:t>
            </a:r>
            <a:r>
              <a:rPr lang="en-US" sz="1100" baseline="-25000">
                <a:solidFill>
                  <a:srgbClr val="FFC000"/>
                </a:solidFill>
              </a:rPr>
              <a:t>7</a:t>
            </a:r>
            <a:endParaRPr lang="ru-RU" sz="1100">
              <a:solidFill>
                <a:srgbClr val="002060"/>
              </a:solidFill>
            </a:endParaRPr>
          </a:p>
        </p:txBody>
      </p:sp>
      <p:sp>
        <p:nvSpPr>
          <p:cNvPr id="364" name="TextBox 363"/>
          <p:cNvSpPr txBox="1">
            <a:spLocks noChangeArrowheads="1"/>
          </p:cNvSpPr>
          <p:nvPr/>
        </p:nvSpPr>
        <p:spPr bwMode="auto">
          <a:xfrm>
            <a:off x="8216900" y="4238625"/>
            <a:ext cx="3778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>
                <a:solidFill>
                  <a:srgbClr val="FFC000"/>
                </a:solidFill>
              </a:rPr>
              <a:t>ID</a:t>
            </a:r>
            <a:r>
              <a:rPr lang="en-US" sz="1100" baseline="-25000">
                <a:solidFill>
                  <a:srgbClr val="FFC000"/>
                </a:solidFill>
              </a:rPr>
              <a:t>8</a:t>
            </a:r>
            <a:endParaRPr lang="ru-RU" sz="1100">
              <a:solidFill>
                <a:srgbClr val="002060"/>
              </a:solidFill>
            </a:endParaRPr>
          </a:p>
        </p:txBody>
      </p:sp>
      <p:cxnSp>
        <p:nvCxnSpPr>
          <p:cNvPr id="365" name="Прямая соединительная линия 364"/>
          <p:cNvCxnSpPr/>
          <p:nvPr/>
        </p:nvCxnSpPr>
        <p:spPr>
          <a:xfrm>
            <a:off x="6429375" y="5427663"/>
            <a:ext cx="785813" cy="158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6" name="Таблица 365"/>
          <p:cNvGraphicFramePr>
            <a:graphicFrameLocks noGrp="1"/>
          </p:cNvGraphicFramePr>
          <p:nvPr/>
        </p:nvGraphicFramePr>
        <p:xfrm>
          <a:off x="3133725" y="4787900"/>
          <a:ext cx="938213" cy="784225"/>
        </p:xfrm>
        <a:graphic>
          <a:graphicData uri="http://schemas.openxmlformats.org/drawingml/2006/table">
            <a:tbl>
              <a:tblPr/>
              <a:tblGrid>
                <a:gridCol w="206089"/>
                <a:gridCol w="244053"/>
                <a:gridCol w="244053"/>
                <a:gridCol w="244053"/>
              </a:tblGrid>
              <a:tr h="1777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1" baseline="50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800" b="1" i="0" u="none" strike="noStrike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X</a:t>
                      </a:r>
                      <a:endParaRPr lang="ru-RU" sz="8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endParaRPr lang="ru-RU" sz="8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b="1" kern="1200" dirty="0" smtClean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Z</a:t>
                      </a:r>
                      <a:endParaRPr lang="ru-RU" sz="800" b="1" kern="120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X</a:t>
                      </a:r>
                      <a:r>
                        <a:rPr lang="en-US" sz="800" b="0" i="0" u="none" strike="noStrike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#</a:t>
                      </a:r>
                      <a:r>
                        <a:rPr lang="en-US" sz="1000" b="1" i="0" u="none" strike="noStrike" kern="1200" dirty="0" smtClean="0">
                          <a:solidFill>
                            <a:srgbClr val="33CC33"/>
                          </a:solidFill>
                          <a:latin typeface="+mn-lt"/>
                          <a:ea typeface="+mn-ea"/>
                          <a:cs typeface="+mn-cs"/>
                        </a:rPr>
                        <a:t>Z</a:t>
                      </a:r>
                      <a:r>
                        <a:rPr lang="en-US" sz="1000" b="1" i="0" u="none" strike="noStrike" kern="1200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1000" b="1" kern="1200" dirty="0">
                        <a:solidFill>
                          <a:srgbClr val="33CC33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729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800" b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Z</a:t>
                      </a:r>
                      <a:r>
                        <a:rPr lang="en-US" sz="800" b="0" i="0" u="none" strike="noStrike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800" b="0" kern="12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23"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ID</a:t>
                      </a:r>
                      <a:r>
                        <a:rPr lang="en-US" sz="800" b="0" baseline="-25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800" b="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dirty="0" smtClean="0">
                          <a:solidFill>
                            <a:srgbClr val="002060"/>
                          </a:solidFill>
                          <a:latin typeface="+mn-lt"/>
                        </a:rPr>
                        <a:t>#</a:t>
                      </a: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lang="en-US" sz="800" b="0" i="0" u="none" strike="noStrike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US" sz="800" b="0" i="0" u="none" strike="noStrike" kern="1200" baseline="-250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800" b="0" kern="1200" baseline="-25000" dirty="0">
                        <a:solidFill>
                          <a:srgbClr val="00206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i="0" u="none" strike="noStrike" dirty="0" smtClean="0">
                          <a:solidFill>
                            <a:srgbClr val="33CC33"/>
                          </a:solidFill>
                          <a:latin typeface="+mn-lt"/>
                        </a:rPr>
                        <a:t>#</a:t>
                      </a:r>
                      <a:r>
                        <a:rPr lang="en-US" sz="1000" b="1" i="0" u="none" strike="noStrike" kern="1200" dirty="0" smtClean="0">
                          <a:solidFill>
                            <a:srgbClr val="33CC33"/>
                          </a:solidFill>
                          <a:latin typeface="+mn-lt"/>
                          <a:ea typeface="+mn-ea"/>
                          <a:cs typeface="+mn-cs"/>
                        </a:rPr>
                        <a:t>Z</a:t>
                      </a:r>
                      <a:r>
                        <a:rPr lang="en-US" sz="1000" b="1" i="0" u="none" strike="noStrike" kern="1200" baseline="-25000" dirty="0" smtClean="0">
                          <a:solidFill>
                            <a:srgbClr val="33CC33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000" b="1" kern="1200" dirty="0">
                        <a:solidFill>
                          <a:srgbClr val="33CC33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0" name="TextBox 219"/>
          <p:cNvSpPr txBox="1">
            <a:spLocks noChangeArrowheads="1"/>
          </p:cNvSpPr>
          <p:nvPr/>
        </p:nvSpPr>
        <p:spPr bwMode="auto">
          <a:xfrm>
            <a:off x="6546850" y="2071688"/>
            <a:ext cx="4635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>
                <a:solidFill>
                  <a:srgbClr val="002060"/>
                </a:solidFill>
              </a:rPr>
              <a:t>НСИ</a:t>
            </a:r>
          </a:p>
        </p:txBody>
      </p:sp>
      <p:sp>
        <p:nvSpPr>
          <p:cNvPr id="228" name="Скругленный прямоугольник 227"/>
          <p:cNvSpPr/>
          <p:nvPr/>
        </p:nvSpPr>
        <p:spPr>
          <a:xfrm>
            <a:off x="1285875" y="1000125"/>
            <a:ext cx="2000250" cy="642938"/>
          </a:xfrm>
          <a:prstGeom prst="roundRect">
            <a:avLst>
              <a:gd name="adj" fmla="val 99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Выгрузка ∆ обновлений</a:t>
            </a:r>
          </a:p>
        </p:txBody>
      </p:sp>
      <p:sp>
        <p:nvSpPr>
          <p:cNvPr id="230" name="Скругленный прямоугольник 229"/>
          <p:cNvSpPr/>
          <p:nvPr/>
        </p:nvSpPr>
        <p:spPr>
          <a:xfrm>
            <a:off x="2938463" y="1000125"/>
            <a:ext cx="2205037" cy="642938"/>
          </a:xfrm>
          <a:prstGeom prst="roundRect">
            <a:avLst>
              <a:gd name="adj" fmla="val 99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Хэширование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∆ обновлений </a:t>
            </a:r>
          </a:p>
        </p:txBody>
      </p:sp>
      <p:sp>
        <p:nvSpPr>
          <p:cNvPr id="241" name="Скругленный прямоугольник 240"/>
          <p:cNvSpPr/>
          <p:nvPr/>
        </p:nvSpPr>
        <p:spPr>
          <a:xfrm>
            <a:off x="2786063" y="1214438"/>
            <a:ext cx="3071812" cy="642937"/>
          </a:xfrm>
          <a:prstGeom prst="roundRect">
            <a:avLst>
              <a:gd name="adj" fmla="val 99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Сравнение с </a:t>
            </a:r>
            <a:r>
              <a:rPr lang="ru-RU" sz="12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хэш-копиями</a:t>
            </a: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ресурсов</a:t>
            </a:r>
          </a:p>
        </p:txBody>
      </p:sp>
      <p:sp>
        <p:nvSpPr>
          <p:cNvPr id="244" name="Скругленный прямоугольник 243"/>
          <p:cNvSpPr/>
          <p:nvPr/>
        </p:nvSpPr>
        <p:spPr>
          <a:xfrm>
            <a:off x="4500563" y="1000125"/>
            <a:ext cx="2000250" cy="642938"/>
          </a:xfrm>
          <a:prstGeom prst="roundRect">
            <a:avLst>
              <a:gd name="adj" fmla="val 99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Очистка данных</a:t>
            </a:r>
          </a:p>
        </p:txBody>
      </p:sp>
      <p:sp>
        <p:nvSpPr>
          <p:cNvPr id="247" name="Скругленный прямоугольник 246"/>
          <p:cNvSpPr/>
          <p:nvPr/>
        </p:nvSpPr>
        <p:spPr>
          <a:xfrm>
            <a:off x="4429125" y="1000125"/>
            <a:ext cx="3214688" cy="642938"/>
          </a:xfrm>
          <a:prstGeom prst="roundRect">
            <a:avLst>
              <a:gd name="adj" fmla="val 99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Определение соответствующих реестровых записей и видов данных потребителей</a:t>
            </a:r>
          </a:p>
        </p:txBody>
      </p:sp>
      <p:sp>
        <p:nvSpPr>
          <p:cNvPr id="252" name="Скругленный прямоугольник 251"/>
          <p:cNvSpPr/>
          <p:nvPr/>
        </p:nvSpPr>
        <p:spPr>
          <a:xfrm>
            <a:off x="6429375" y="1000125"/>
            <a:ext cx="2714625" cy="642938"/>
          </a:xfrm>
          <a:prstGeom prst="roundRect">
            <a:avLst>
              <a:gd name="adj" fmla="val 99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Формирование пакета обновлений</a:t>
            </a:r>
          </a:p>
        </p:txBody>
      </p:sp>
      <p:sp>
        <p:nvSpPr>
          <p:cNvPr id="260" name="Скругленный прямоугольник 259"/>
          <p:cNvSpPr/>
          <p:nvPr/>
        </p:nvSpPr>
        <p:spPr>
          <a:xfrm>
            <a:off x="6786563" y="1000125"/>
            <a:ext cx="2357437" cy="642938"/>
          </a:xfrm>
          <a:prstGeom prst="roundRect">
            <a:avLst>
              <a:gd name="adj" fmla="val 99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Выгрузка обновлений потребителю</a:t>
            </a:r>
          </a:p>
        </p:txBody>
      </p:sp>
      <p:sp>
        <p:nvSpPr>
          <p:cNvPr id="282" name="Скругленный прямоугольник 281"/>
          <p:cNvSpPr/>
          <p:nvPr/>
        </p:nvSpPr>
        <p:spPr>
          <a:xfrm>
            <a:off x="4286250" y="1590675"/>
            <a:ext cx="2000250" cy="642938"/>
          </a:xfrm>
          <a:prstGeom prst="roundRect">
            <a:avLst>
              <a:gd name="adj" fmla="val 99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Ресурс-потребитель</a:t>
            </a:r>
          </a:p>
        </p:txBody>
      </p:sp>
      <p:sp>
        <p:nvSpPr>
          <p:cNvPr id="283" name="Скругленный прямоугольник 282"/>
          <p:cNvSpPr/>
          <p:nvPr/>
        </p:nvSpPr>
        <p:spPr>
          <a:xfrm>
            <a:off x="4643438" y="1000125"/>
            <a:ext cx="4500562" cy="928688"/>
          </a:xfrm>
          <a:prstGeom prst="roundRect">
            <a:avLst>
              <a:gd name="adj" fmla="val 99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Аналогичным образом</a:t>
            </a:r>
          </a:p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Определение соответствующих реестровых записей </a:t>
            </a:r>
            <a:b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видов данных потребителей.</a:t>
            </a:r>
          </a:p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</a:t>
            </a:r>
          </a:p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Формирование пакетов обновлений</a:t>
            </a:r>
          </a:p>
        </p:txBody>
      </p:sp>
      <p:sp>
        <p:nvSpPr>
          <p:cNvPr id="286" name="Скругленный прямоугольник 285"/>
          <p:cNvSpPr/>
          <p:nvPr/>
        </p:nvSpPr>
        <p:spPr>
          <a:xfrm>
            <a:off x="4000500" y="1571625"/>
            <a:ext cx="2000250" cy="285750"/>
          </a:xfrm>
          <a:prstGeom prst="roundRect">
            <a:avLst>
              <a:gd name="adj" fmla="val 998"/>
            </a:avLst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1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 аналогии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0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00"/>
                            </p:stCondLst>
                            <p:childTnLst>
                              <p:par>
                                <p:cTn id="20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"/>
                            </p:stCondLst>
                            <p:childTnLst>
                              <p:par>
                                <p:cTn id="2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00"/>
                            </p:stCondLst>
                            <p:childTnLst>
                              <p:par>
                                <p:cTn id="2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000"/>
                            </p:stCondLst>
                            <p:childTnLst>
                              <p:par>
                                <p:cTn id="2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500"/>
                            </p:stCondLst>
                            <p:childTnLst>
                              <p:par>
                                <p:cTn id="2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2000"/>
                            </p:stCondLst>
                            <p:childTnLst>
                              <p:par>
                                <p:cTn id="2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500"/>
                            </p:stCondLst>
                            <p:childTnLst>
                              <p:par>
                                <p:cTn id="2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1000"/>
                            </p:stCondLst>
                            <p:childTnLst>
                              <p:par>
                                <p:cTn id="2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500"/>
                            </p:stCondLst>
                            <p:childTnLst>
                              <p:par>
                                <p:cTn id="2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1000"/>
                            </p:stCondLst>
                            <p:childTnLst>
                              <p:par>
                                <p:cTn id="28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1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1500"/>
                            </p:stCondLst>
                            <p:childTnLst>
                              <p:par>
                                <p:cTn id="29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0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2000"/>
                            </p:stCondLst>
                            <p:childTnLst>
                              <p:par>
                                <p:cTn id="3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3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500"/>
                            </p:stCondLst>
                            <p:childTnLst>
                              <p:par>
                                <p:cTn id="3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1000"/>
                            </p:stCondLst>
                            <p:childTnLst>
                              <p:par>
                                <p:cTn id="34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1500"/>
                            </p:stCondLst>
                            <p:childTnLst>
                              <p:par>
                                <p:cTn id="3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2000"/>
                            </p:stCondLst>
                            <p:childTnLst>
                              <p:par>
                                <p:cTn id="35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0"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1000"/>
                            </p:stCondLst>
                            <p:childTnLst>
                              <p:par>
                                <p:cTn id="37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4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2000"/>
                            </p:stCondLst>
                            <p:childTnLst>
                              <p:par>
                                <p:cTn id="37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8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1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3000"/>
                            </p:stCondLst>
                            <p:childTnLst>
                              <p:par>
                                <p:cTn id="3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6" fill="hold">
                      <p:stCondLst>
                        <p:cond delay="indefinite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500"/>
                            </p:stCondLst>
                            <p:childTnLst>
                              <p:par>
                                <p:cTn id="416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1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1000"/>
                            </p:stCondLst>
                            <p:childTnLst>
                              <p:par>
                                <p:cTn id="42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1500"/>
                            </p:stCondLst>
                            <p:childTnLst>
                              <p:par>
                                <p:cTn id="4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6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2000"/>
                            </p:stCondLst>
                            <p:childTnLst>
                              <p:par>
                                <p:cTn id="4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1" fill="hold">
                            <p:stCondLst>
                              <p:cond delay="2500"/>
                            </p:stCondLst>
                            <p:childTnLst>
                              <p:par>
                                <p:cTn id="43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5" fill="hold">
                            <p:stCondLst>
                              <p:cond delay="3000"/>
                            </p:stCondLst>
                            <p:childTnLst>
                              <p:par>
                                <p:cTn id="43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8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4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6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4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5000"/>
                            </p:stCondLst>
                            <p:childTnLst>
                              <p:par>
                                <p:cTn id="45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5500"/>
                            </p:stCondLst>
                            <p:childTnLst>
                              <p:par>
                                <p:cTn id="4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6000"/>
                            </p:stCondLst>
                            <p:childTnLst>
                              <p:par>
                                <p:cTn id="4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6500"/>
                            </p:stCondLst>
                            <p:childTnLst>
                              <p:par>
                                <p:cTn id="46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6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7" fill="hold">
                            <p:stCondLst>
                              <p:cond delay="7000"/>
                            </p:stCondLst>
                            <p:childTnLst>
                              <p:par>
                                <p:cTn id="46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0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3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4" fill="hold">
                            <p:stCondLst>
                              <p:cond delay="8000"/>
                            </p:stCondLst>
                            <p:childTnLst>
                              <p:par>
                                <p:cTn id="47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7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8" fill="hold">
                            <p:stCondLst>
                              <p:cond delay="9000"/>
                            </p:stCondLst>
                            <p:childTnLst>
                              <p:par>
                                <p:cTn id="47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1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4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>
                      <p:stCondLst>
                        <p:cond delay="indefinite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500"/>
                            </p:stCondLst>
                            <p:childTnLst>
                              <p:par>
                                <p:cTn id="531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3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4" fill="hold">
                            <p:stCondLst>
                              <p:cond delay="1000"/>
                            </p:stCondLst>
                            <p:childTnLst>
                              <p:par>
                                <p:cTn id="53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8" fill="hold">
                            <p:stCondLst>
                              <p:cond delay="1500"/>
                            </p:stCondLst>
                            <p:childTnLst>
                              <p:par>
                                <p:cTn id="5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2" fill="hold">
                            <p:stCondLst>
                              <p:cond delay="2000"/>
                            </p:stCondLst>
                            <p:childTnLst>
                              <p:par>
                                <p:cTn id="543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45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6" fill="hold">
                            <p:stCondLst>
                              <p:cond delay="2500"/>
                            </p:stCondLst>
                            <p:childTnLst>
                              <p:par>
                                <p:cTn id="5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9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5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3" dur="2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7" presetID="18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18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8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6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6" fill="hold">
                            <p:stCondLst>
                              <p:cond delay="5000"/>
                            </p:stCondLst>
                            <p:childTnLst>
                              <p:par>
                                <p:cTn id="56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0" fill="hold">
                            <p:stCondLst>
                              <p:cond delay="6000"/>
                            </p:stCondLst>
                            <p:childTnLst>
                              <p:par>
                                <p:cTn id="571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3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4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6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7" fill="hold">
                            <p:stCondLst>
                              <p:cond delay="7000"/>
                            </p:stCondLst>
                            <p:childTnLst>
                              <p:par>
                                <p:cTn id="5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1" fill="hold">
                      <p:stCondLst>
                        <p:cond delay="indefinite"/>
                      </p:stCondLst>
                      <p:childTnLst>
                        <p:par>
                          <p:cTn id="582" fill="hold">
                            <p:stCondLst>
                              <p:cond delay="0"/>
                            </p:stCondLst>
                            <p:childTnLst>
                              <p:par>
                                <p:cTn id="5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4" fill="hold">
                            <p:stCondLst>
                              <p:cond delay="500"/>
                            </p:stCondLst>
                            <p:childTnLst>
                              <p:par>
                                <p:cTn id="61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8" fill="hold">
                            <p:stCondLst>
                              <p:cond delay="1000"/>
                            </p:stCondLst>
                            <p:childTnLst>
                              <p:par>
                                <p:cTn id="6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2" fill="hold">
                            <p:stCondLst>
                              <p:cond delay="1500"/>
                            </p:stCondLst>
                            <p:childTnLst>
                              <p:par>
                                <p:cTn id="6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6" fill="hold">
                            <p:stCondLst>
                              <p:cond delay="2000"/>
                            </p:stCondLst>
                            <p:childTnLst>
                              <p:par>
                                <p:cTn id="62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2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0" fill="hold">
                            <p:stCondLst>
                              <p:cond delay="2500"/>
                            </p:stCondLst>
                            <p:childTnLst>
                              <p:par>
                                <p:cTn id="63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6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7" fill="hold">
                            <p:stCondLst>
                              <p:cond delay="3000"/>
                            </p:stCondLst>
                            <p:childTnLst>
                              <p:par>
                                <p:cTn id="63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1" fill="hold">
                            <p:stCondLst>
                              <p:cond delay="3500"/>
                            </p:stCondLst>
                            <p:childTnLst>
                              <p:par>
                                <p:cTn id="64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4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5" fill="hold">
                            <p:stCondLst>
                              <p:cond delay="4000"/>
                            </p:stCondLst>
                            <p:childTnLst>
                              <p:par>
                                <p:cTn id="64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8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51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2" fill="hold">
                            <p:stCondLst>
                              <p:cond delay="5000"/>
                            </p:stCondLst>
                            <p:childTnLst>
                              <p:par>
                                <p:cTn id="65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5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6" fill="hold">
                            <p:stCondLst>
                              <p:cond delay="6000"/>
                            </p:stCondLst>
                            <p:childTnLst>
                              <p:par>
                                <p:cTn id="65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59"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4" fill="hold">
                      <p:stCondLst>
                        <p:cond delay="indefinite"/>
                      </p:stCondLst>
                      <p:childTnLst>
                        <p:par>
                          <p:cTn id="665" fill="hold">
                            <p:stCondLst>
                              <p:cond delay="0"/>
                            </p:stCondLst>
                            <p:childTnLst>
                              <p:par>
                                <p:cTn id="6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0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1" dur="500"/>
                                        <p:tgtEl>
                                          <p:spTgt spid="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4" dur="500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7" dur="5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8" fill="hold">
                            <p:stCondLst>
                              <p:cond delay="500"/>
                            </p:stCondLst>
                            <p:childTnLst>
                              <p:par>
                                <p:cTn id="70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1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2" fill="hold">
                            <p:stCondLst>
                              <p:cond delay="1500"/>
                            </p:stCondLst>
                            <p:childTnLst>
                              <p:par>
                                <p:cTn id="7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6" fill="hold">
                            <p:stCondLst>
                              <p:cond delay="2500"/>
                            </p:stCondLst>
                            <p:childTnLst>
                              <p:par>
                                <p:cTn id="7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4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5" fill="hold">
                            <p:stCondLst>
                              <p:cond delay="3500"/>
                            </p:stCondLst>
                            <p:childTnLst>
                              <p:par>
                                <p:cTn id="72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8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9" fill="hold">
                            <p:stCondLst>
                              <p:cond delay="4500"/>
                            </p:stCondLst>
                            <p:childTnLst>
                              <p:par>
                                <p:cTn id="7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4" fill="hold">
                      <p:stCondLst>
                        <p:cond delay="indefinite"/>
                      </p:stCondLst>
                      <p:childTnLst>
                        <p:par>
                          <p:cTn id="735" fill="hold">
                            <p:stCondLst>
                              <p:cond delay="0"/>
                            </p:stCondLst>
                            <p:childTnLst>
                              <p:par>
                                <p:cTn id="7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0" dur="500"/>
                                        <p:tgtEl>
                                          <p:spTgt spid="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4" fill="hold">
                            <p:stCondLst>
                              <p:cond delay="500"/>
                            </p:stCondLst>
                            <p:childTnLst>
                              <p:par>
                                <p:cTn id="7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4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50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1" fill="hold">
                            <p:stCondLst>
                              <p:cond delay="1500"/>
                            </p:stCondLst>
                            <p:childTnLst>
                              <p:par>
                                <p:cTn id="7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6" fill="hold">
                            <p:stCondLst>
                              <p:cond delay="1500"/>
                            </p:stCondLst>
                            <p:childTnLst>
                              <p:par>
                                <p:cTn id="7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59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0" fill="hold">
                            <p:stCondLst>
                              <p:cond delay="2500"/>
                            </p:stCondLst>
                            <p:childTnLst>
                              <p:par>
                                <p:cTn id="7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4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8" fill="hold">
                      <p:stCondLst>
                        <p:cond delay="indefinite"/>
                      </p:stCondLst>
                      <p:childTnLst>
                        <p:par>
                          <p:cTn id="789" fill="hold">
                            <p:stCondLst>
                              <p:cond delay="0"/>
                            </p:stCondLst>
                            <p:childTnLst>
                              <p:par>
                                <p:cTn id="79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9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3" fill="hold">
                            <p:stCondLst>
                              <p:cond delay="500"/>
                            </p:stCondLst>
                            <p:childTnLst>
                              <p:par>
                                <p:cTn id="79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7" fill="hold">
                            <p:stCondLst>
                              <p:cond delay="1000"/>
                            </p:stCondLst>
                            <p:childTnLst>
                              <p:par>
                                <p:cTn id="79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1" fill="hold">
                            <p:stCondLst>
                              <p:cond delay="1500"/>
                            </p:stCondLst>
                            <p:childTnLst>
                              <p:par>
                                <p:cTn id="8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5" fill="hold">
                            <p:stCondLst>
                              <p:cond delay="2000"/>
                            </p:stCondLst>
                            <p:childTnLst>
                              <p:par>
                                <p:cTn id="806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08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9" fill="hold">
                            <p:stCondLst>
                              <p:cond delay="2500"/>
                            </p:stCondLst>
                            <p:childTnLst>
                              <p:par>
                                <p:cTn id="8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3" fill="hold">
                            <p:stCondLst>
                              <p:cond delay="3000"/>
                            </p:stCondLst>
                            <p:childTnLst>
                              <p:par>
                                <p:cTn id="8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7" fill="hold">
                            <p:stCondLst>
                              <p:cond delay="3500"/>
                            </p:stCondLst>
                            <p:childTnLst>
                              <p:par>
                                <p:cTn id="8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0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24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5" fill="hold">
                            <p:stCondLst>
                              <p:cond delay="4500"/>
                            </p:stCondLst>
                            <p:childTnLst>
                              <p:par>
                                <p:cTn id="82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8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9" fill="hold">
                            <p:stCondLst>
                              <p:cond delay="5000"/>
                            </p:stCondLst>
                            <p:childTnLst>
                              <p:par>
                                <p:cTn id="8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3" fill="hold">
                            <p:stCondLst>
                              <p:cond delay="5500"/>
                            </p:stCondLst>
                            <p:childTnLst>
                              <p:par>
                                <p:cTn id="83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6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7" fill="hold">
                            <p:stCondLst>
                              <p:cond delay="6000"/>
                            </p:stCondLst>
                            <p:childTnLst>
                              <p:par>
                                <p:cTn id="83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4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1" fill="hold">
                            <p:stCondLst>
                              <p:cond delay="6500"/>
                            </p:stCondLst>
                            <p:childTnLst>
                              <p:par>
                                <p:cTn id="84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4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5" fill="hold">
                            <p:stCondLst>
                              <p:cond delay="7000"/>
                            </p:stCondLst>
                            <p:childTnLst>
                              <p:par>
                                <p:cTn id="8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9" fill="hold">
                      <p:stCondLst>
                        <p:cond delay="indefinite"/>
                      </p:stCondLst>
                      <p:childTnLst>
                        <p:par>
                          <p:cTn id="850" fill="hold">
                            <p:stCondLst>
                              <p:cond delay="0"/>
                            </p:stCondLst>
                            <p:childTnLst>
                              <p:par>
                                <p:cTn id="8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3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4" fill="hold">
                            <p:stCondLst>
                              <p:cond delay="500"/>
                            </p:stCondLst>
                            <p:childTnLst>
                              <p:par>
                                <p:cTn id="85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8" fill="hold">
                            <p:stCondLst>
                              <p:cond delay="1000"/>
                            </p:stCondLst>
                            <p:childTnLst>
                              <p:par>
                                <p:cTn id="85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1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2" fill="hold">
                            <p:stCondLst>
                              <p:cond delay="1500"/>
                            </p:stCondLst>
                            <p:childTnLst>
                              <p:par>
                                <p:cTn id="86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5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6" fill="hold">
                            <p:stCondLst>
                              <p:cond delay="2000"/>
                            </p:stCondLst>
                            <p:childTnLst>
                              <p:par>
                                <p:cTn id="86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0" fill="hold">
                            <p:stCondLst>
                              <p:cond delay="2500"/>
                            </p:stCondLst>
                            <p:childTnLst>
                              <p:par>
                                <p:cTn id="87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3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4" fill="hold">
                            <p:stCondLst>
                              <p:cond delay="3000"/>
                            </p:stCondLst>
                            <p:childTnLst>
                              <p:par>
                                <p:cTn id="8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8" fill="hold">
                            <p:stCondLst>
                              <p:cond delay="3500"/>
                            </p:stCondLst>
                            <p:childTnLst>
                              <p:par>
                                <p:cTn id="8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1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8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5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6" fill="hold">
                            <p:stCondLst>
                              <p:cond delay="4500"/>
                            </p:stCondLst>
                            <p:childTnLst>
                              <p:par>
                                <p:cTn id="8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0" fill="hold">
                      <p:stCondLst>
                        <p:cond delay="indefinite"/>
                      </p:stCondLst>
                      <p:childTnLst>
                        <p:par>
                          <p:cTn id="891" fill="hold">
                            <p:stCondLst>
                              <p:cond delay="0"/>
                            </p:stCondLst>
                            <p:childTnLst>
                              <p:par>
                                <p:cTn id="89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4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5" fill="hold">
                            <p:stCondLst>
                              <p:cond delay="500"/>
                            </p:stCondLst>
                            <p:childTnLst>
                              <p:par>
                                <p:cTn id="89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98"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2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3" fill="hold">
                            <p:stCondLst>
                              <p:cond delay="2500"/>
                            </p:stCondLst>
                            <p:childTnLst>
                              <p:par>
                                <p:cTn id="90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6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9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3"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4" fill="hold">
                            <p:stCondLst>
                              <p:cond delay="4000"/>
                            </p:stCondLst>
                            <p:childTnLst>
                              <p:par>
                                <p:cTn id="91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17"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8" fill="hold">
                            <p:stCondLst>
                              <p:cond delay="5000"/>
                            </p:stCondLst>
                            <p:childTnLst>
                              <p:par>
                                <p:cTn id="9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2" fill="hold">
                      <p:stCondLst>
                        <p:cond delay="indefinite"/>
                      </p:stCondLst>
                      <p:childTnLst>
                        <p:par>
                          <p:cTn id="923" fill="hold">
                            <p:stCondLst>
                              <p:cond delay="0"/>
                            </p:stCondLst>
                            <p:childTnLst>
                              <p:par>
                                <p:cTn id="9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7" fill="hold">
                            <p:stCondLst>
                              <p:cond delay="500"/>
                            </p:stCondLst>
                            <p:childTnLst>
                              <p:par>
                                <p:cTn id="9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0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1" fill="hold">
                            <p:stCondLst>
                              <p:cond delay="1500"/>
                            </p:stCondLst>
                            <p:childTnLst>
                              <p:par>
                                <p:cTn id="9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1" animBg="1"/>
      <p:bldP spid="134" grpId="0" build="allAtOnce"/>
      <p:bldP spid="168" grpId="0" build="allAtOnce"/>
      <p:bldP spid="169" grpId="0"/>
      <p:bldP spid="196" grpId="0" build="allAtOnce"/>
      <p:bldP spid="212" grpId="0" build="allAtOnce"/>
      <p:bldP spid="229" grpId="0" animBg="1"/>
      <p:bldP spid="287" grpId="0"/>
      <p:bldP spid="97" grpId="0" animBg="1"/>
      <p:bldP spid="98" grpId="0" build="allAtOnce" animBg="1"/>
      <p:bldP spid="99" grpId="0" build="allAtOnce" animBg="1"/>
      <p:bldP spid="139" grpId="0"/>
      <p:bldP spid="140" grpId="0" animBg="1"/>
      <p:bldP spid="342" grpId="0" build="allAtOnce"/>
      <p:bldP spid="180" grpId="0" animBg="1"/>
      <p:bldP spid="187" grpId="0" animBg="1"/>
      <p:bldP spid="143" grpId="0"/>
      <p:bldP spid="143" grpId="1"/>
      <p:bldP spid="109" grpId="0" build="allAtOnce" animBg="1"/>
      <p:bldP spid="113" grpId="0" build="allAtOnce"/>
      <p:bldP spid="119" grpId="0" build="allAtOnce"/>
      <p:bldP spid="119" grpId="1" build="allAtOnce"/>
      <p:bldP spid="120" grpId="0" build="allAtOnce" animBg="1"/>
      <p:bldP spid="120" grpId="1" build="allAtOnce" animBg="1"/>
      <p:bldP spid="121" grpId="0" build="allAtOnce" animBg="1"/>
      <p:bldP spid="121" grpId="1" build="allAtOnce" animBg="1"/>
      <p:bldP spid="122" grpId="0" build="allAtOnce" animBg="1"/>
      <p:bldP spid="122" grpId="1" build="allAtOnce" animBg="1"/>
      <p:bldP spid="123" grpId="0" build="allAtOnce" animBg="1"/>
      <p:bldP spid="123" grpId="1" build="allAtOnce" animBg="1"/>
      <p:bldP spid="124" grpId="0" build="allAtOnce" animBg="1"/>
      <p:bldP spid="124" grpId="1" build="allAtOnce" animBg="1"/>
      <p:bldP spid="148" grpId="0" build="allAtOnce" animBg="1"/>
      <p:bldP spid="364" grpId="0" build="allAtOnce"/>
      <p:bldP spid="220" grpId="1" build="allAtOnce"/>
      <p:bldP spid="228" grpId="0"/>
      <p:bldP spid="228" grpId="1"/>
      <p:bldP spid="230" grpId="0"/>
      <p:bldP spid="230" grpId="1"/>
      <p:bldP spid="241" grpId="0"/>
      <p:bldP spid="241" grpId="1"/>
      <p:bldP spid="244" grpId="0"/>
      <p:bldP spid="244" grpId="1"/>
      <p:bldP spid="247" grpId="0"/>
      <p:bldP spid="247" grpId="1"/>
      <p:bldP spid="252" grpId="0"/>
      <p:bldP spid="260" grpId="0"/>
      <p:bldP spid="282" grpId="0"/>
      <p:bldP spid="282" grpId="1"/>
      <p:bldP spid="283" grpId="0"/>
      <p:bldP spid="283" grpId="1"/>
      <p:bldP spid="28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 txBox="1">
            <a:spLocks/>
          </p:cNvSpPr>
          <p:nvPr/>
        </p:nvSpPr>
        <p:spPr bwMode="auto">
          <a:xfrm>
            <a:off x="928688" y="214313"/>
            <a:ext cx="6715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2400">
                <a:solidFill>
                  <a:srgbClr val="C00000"/>
                </a:solidFill>
                <a:cs typeface="Times New Roman" pitchFamily="18" charset="0"/>
              </a:rPr>
              <a:t>Резюме</a:t>
            </a:r>
          </a:p>
        </p:txBody>
      </p:sp>
      <p:sp>
        <p:nvSpPr>
          <p:cNvPr id="16" name="Номер слайда 16"/>
          <p:cNvSpPr txBox="1">
            <a:spLocks/>
          </p:cNvSpPr>
          <p:nvPr/>
        </p:nvSpPr>
        <p:spPr>
          <a:xfrm>
            <a:off x="7010400" y="6572250"/>
            <a:ext cx="2133600" cy="28575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450926E-BF98-4D93-AAD9-D22A16B08B9F}" type="slidenum">
              <a:rPr lang="ru-RU" sz="8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875" y="2894013"/>
            <a:ext cx="4143375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>
                <a:solidFill>
                  <a:srgbClr val="7F7F7F"/>
                </a:solidFill>
                <a:cs typeface="Times New Roman" pitchFamily="18" charset="0"/>
              </a:rPr>
              <a:t>Разработать единые форматы данных и внедрить их во все ресурсы.</a:t>
            </a:r>
          </a:p>
          <a:p>
            <a:r>
              <a:rPr lang="ru-RU">
                <a:solidFill>
                  <a:srgbClr val="7F7F7F"/>
                </a:solidFill>
                <a:cs typeface="Times New Roman" pitchFamily="18" charset="0"/>
              </a:rPr>
              <a:t>Обмен самими данными между ресурсами сохранить по принципу «каждый с каждым», не связывая данные ресурсов</a:t>
            </a:r>
          </a:p>
          <a:p>
            <a:endParaRPr lang="ru-RU">
              <a:solidFill>
                <a:srgbClr val="7F7F7F"/>
              </a:solidFill>
              <a:cs typeface="Times New Roman" pitchFamily="18" charset="0"/>
            </a:endParaRPr>
          </a:p>
        </p:txBody>
      </p:sp>
      <p:sp>
        <p:nvSpPr>
          <p:cNvPr id="54276" name="TextBox 17"/>
          <p:cNvSpPr txBox="1">
            <a:spLocks noChangeArrowheads="1"/>
          </p:cNvSpPr>
          <p:nvPr/>
        </p:nvSpPr>
        <p:spPr bwMode="auto">
          <a:xfrm>
            <a:off x="0" y="1282700"/>
            <a:ext cx="435768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>
                <a:solidFill>
                  <a:srgbClr val="002060"/>
                </a:solidFill>
                <a:cs typeface="Times New Roman" pitchFamily="18" charset="0"/>
              </a:rPr>
              <a:t>I</a:t>
            </a:r>
            <a:r>
              <a:rPr lang="ru-RU" sz="2200">
                <a:solidFill>
                  <a:srgbClr val="002060"/>
                </a:solidFill>
                <a:cs typeface="Times New Roman" pitchFamily="18" charset="0"/>
              </a:rPr>
              <a:t> вариант –  от единых форматов к самостоятельному обмену данными</a:t>
            </a:r>
          </a:p>
        </p:txBody>
      </p:sp>
      <p:sp>
        <p:nvSpPr>
          <p:cNvPr id="54277" name="TextBox 18"/>
          <p:cNvSpPr txBox="1">
            <a:spLocks noChangeArrowheads="1"/>
          </p:cNvSpPr>
          <p:nvPr/>
        </p:nvSpPr>
        <p:spPr bwMode="auto">
          <a:xfrm>
            <a:off x="4357688" y="1282700"/>
            <a:ext cx="464343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>
                <a:solidFill>
                  <a:srgbClr val="002060"/>
                </a:solidFill>
                <a:cs typeface="Times New Roman" pitchFamily="18" charset="0"/>
              </a:rPr>
              <a:t>II</a:t>
            </a:r>
            <a:r>
              <a:rPr lang="ru-RU" sz="2200">
                <a:solidFill>
                  <a:srgbClr val="002060"/>
                </a:solidFill>
                <a:cs typeface="Times New Roman" pitchFamily="18" charset="0"/>
              </a:rPr>
              <a:t> вариант – от организованного обмена данными к унификации востребованных форматов</a:t>
            </a:r>
          </a:p>
        </p:txBody>
      </p:sp>
      <p:sp>
        <p:nvSpPr>
          <p:cNvPr id="54278" name="TextBox 19"/>
          <p:cNvSpPr txBox="1">
            <a:spLocks noChangeArrowheads="1"/>
          </p:cNvSpPr>
          <p:nvPr/>
        </p:nvSpPr>
        <p:spPr bwMode="auto">
          <a:xfrm>
            <a:off x="214313" y="5283200"/>
            <a:ext cx="3714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>
                <a:solidFill>
                  <a:srgbClr val="C00000"/>
                </a:solidFill>
              </a:rPr>
              <a:t>Результат: общие неизменные форматы и структура данных </a:t>
            </a:r>
            <a:r>
              <a:rPr lang="ru-RU">
                <a:solidFill>
                  <a:srgbClr val="FF0000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54279" name="Прямоугольник 20"/>
          <p:cNvSpPr>
            <a:spLocks noChangeArrowheads="1"/>
          </p:cNvSpPr>
          <p:nvPr/>
        </p:nvSpPr>
        <p:spPr bwMode="auto">
          <a:xfrm>
            <a:off x="4429125" y="5283200"/>
            <a:ext cx="4714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>
                <a:solidFill>
                  <a:srgbClr val="C00000"/>
                </a:solidFill>
              </a:rPr>
              <a:t>Результат: единая система </a:t>
            </a:r>
            <a:br>
              <a:rPr lang="ru-RU" altLang="ru-RU">
                <a:solidFill>
                  <a:srgbClr val="C00000"/>
                </a:solidFill>
              </a:rPr>
            </a:br>
            <a:r>
              <a:rPr lang="ru-RU" altLang="ru-RU">
                <a:solidFill>
                  <a:srgbClr val="C00000"/>
                </a:solidFill>
              </a:rPr>
              <a:t>обмена актуальными данными</a:t>
            </a:r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572000" y="2889250"/>
            <a:ext cx="4357688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>
                <a:solidFill>
                  <a:srgbClr val="7F7F7F"/>
                </a:solidFill>
                <a:cs typeface="Times New Roman" pitchFamily="18" charset="0"/>
              </a:rPr>
              <a:t>Связать данные по ID и осуществлять обмен через единую систему. </a:t>
            </a:r>
            <a:br>
              <a:rPr lang="ru-RU">
                <a:solidFill>
                  <a:srgbClr val="7F7F7F"/>
                </a:solidFill>
                <a:cs typeface="Times New Roman" pitchFamily="18" charset="0"/>
              </a:rPr>
            </a:br>
            <a:r>
              <a:rPr lang="ru-RU">
                <a:solidFill>
                  <a:srgbClr val="7F7F7F"/>
                </a:solidFill>
                <a:cs typeface="Times New Roman" pitchFamily="18" charset="0"/>
              </a:rPr>
              <a:t>Затем перейти к унификации форматов там, где есть обмен данными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rot="5400000">
            <a:off x="1929607" y="3713956"/>
            <a:ext cx="4857750" cy="158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 txBox="1">
            <a:spLocks/>
          </p:cNvSpPr>
          <p:nvPr/>
        </p:nvSpPr>
        <p:spPr bwMode="auto">
          <a:xfrm>
            <a:off x="1357313" y="3214688"/>
            <a:ext cx="6715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2400">
                <a:solidFill>
                  <a:srgbClr val="002060"/>
                </a:solidFill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16" name="Номер слайда 16"/>
          <p:cNvSpPr txBox="1">
            <a:spLocks/>
          </p:cNvSpPr>
          <p:nvPr/>
        </p:nvSpPr>
        <p:spPr>
          <a:xfrm>
            <a:off x="7010400" y="6572250"/>
            <a:ext cx="2133600" cy="285750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5A5BD27-BF46-48BC-B26A-39EFC62E8015}" type="slidenum">
              <a:rPr lang="ru-RU" sz="8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3">
      <a:dk1>
        <a:srgbClr val="003864"/>
      </a:dk1>
      <a:lt1>
        <a:srgbClr val="FFFFFF"/>
      </a:lt1>
      <a:dk2>
        <a:srgbClr val="000066"/>
      </a:dk2>
      <a:lt2>
        <a:srgbClr val="C8C8C8"/>
      </a:lt2>
      <a:accent1>
        <a:srgbClr val="003864"/>
      </a:accent1>
      <a:accent2>
        <a:srgbClr val="333399"/>
      </a:accent2>
      <a:accent3>
        <a:srgbClr val="FFFFFF"/>
      </a:accent3>
      <a:accent4>
        <a:srgbClr val="002E54"/>
      </a:accent4>
      <a:accent5>
        <a:srgbClr val="AAAEB8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666666"/>
        </a:dk2>
        <a:lt2>
          <a:srgbClr val="D2D2D2"/>
        </a:lt2>
        <a:accent1>
          <a:srgbClr val="FF388C"/>
        </a:accent1>
        <a:accent2>
          <a:srgbClr val="E40059"/>
        </a:accent2>
        <a:accent3>
          <a:srgbClr val="FFFFFF"/>
        </a:accent3>
        <a:accent4>
          <a:srgbClr val="000000"/>
        </a:accent4>
        <a:accent5>
          <a:srgbClr val="FFAEC5"/>
        </a:accent5>
        <a:accent6>
          <a:srgbClr val="CF0050"/>
        </a:accent6>
        <a:hlink>
          <a:srgbClr val="17BBFD"/>
        </a:hlink>
        <a:folHlink>
          <a:srgbClr val="FF79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2146</Words>
  <Application>Microsoft Office PowerPoint</Application>
  <PresentationFormat>Экран (4:3)</PresentationFormat>
  <Paragraphs>1096</Paragraphs>
  <Slides>19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MS PGothic</vt:lpstr>
      <vt:lpstr>Calibri</vt:lpstr>
      <vt:lpstr>Wingdings</vt:lpstr>
      <vt:lpstr>Times New Roman</vt:lpstr>
      <vt:lpstr>1_Оформление по умолчанию</vt:lpstr>
      <vt:lpstr>Тема Office</vt:lpstr>
      <vt:lpstr>1_Оформление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перехода  на современные технологии банковского обслуживания  для ГРБС</dc:title>
  <dc:creator/>
  <cp:lastModifiedBy/>
  <cp:revision>80</cp:revision>
  <dcterms:created xsi:type="dcterms:W3CDTF">2010-11-12T06:22:57Z</dcterms:created>
  <dcterms:modified xsi:type="dcterms:W3CDTF">2015-08-21T07:14:35Z</dcterms:modified>
</cp:coreProperties>
</file>